
<file path=[Content_Types].xml><?xml version="1.0" encoding="utf-8"?>
<Types xmlns="http://schemas.openxmlformats.org/package/2006/content-types">
  <Default Extension="crdownload" ContentType="image/jpeg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12"/>
  </p:notesMasterIdLst>
  <p:sldIdLst>
    <p:sldId id="256" r:id="rId6"/>
    <p:sldId id="264" r:id="rId7"/>
    <p:sldId id="266" r:id="rId8"/>
    <p:sldId id="723" r:id="rId9"/>
    <p:sldId id="721" r:id="rId10"/>
    <p:sldId id="722" r:id="rId11"/>
  </p:sldIdLst>
  <p:sldSz cx="12192000" cy="6858000"/>
  <p:notesSz cx="6888163" cy="9671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59657" autoAdjust="0"/>
  </p:normalViewPr>
  <p:slideViewPr>
    <p:cSldViewPr snapToGrid="0" snapToObjects="1">
      <p:cViewPr varScale="1">
        <p:scale>
          <a:sx n="62" d="100"/>
          <a:sy n="62" d="100"/>
        </p:scale>
        <p:origin x="69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D36EFD-1FA8-44C4-BA3B-BBC6F6AB424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ECE40D38-9004-42D4-BE14-46F7AC4ABA84}">
      <dgm:prSet phldrT="[Text]"/>
      <dgm:spPr>
        <a:xfrm>
          <a:off x="866" y="2123030"/>
          <a:ext cx="779443" cy="311777"/>
        </a:xfrm>
        <a:prstGeom prst="chevron">
          <a:avLst/>
        </a:prstGeom>
        <a:blipFill rotWithShape="0">
          <a:blip xmlns:r="http://schemas.openxmlformats.org/officeDocument/2006/relationships" r:embed="rId1"/>
          <a:srcRect/>
          <a:stretch>
            <a:fillRect t="-250000" b="-250000"/>
          </a:stretch>
        </a:blipFill>
        <a:ln w="25400" cap="flat" cmpd="sng" algn="ctr">
          <a:solidFill>
            <a:srgbClr val="B2B2B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GB">
              <a:solidFill>
                <a:srgbClr val="FFFFFF"/>
              </a:solidFill>
              <a:latin typeface="Arial"/>
              <a:ea typeface="+mn-ea"/>
              <a:cs typeface="+mn-cs"/>
            </a:rPr>
            <a:t>2010</a:t>
          </a:r>
        </a:p>
      </dgm:t>
    </dgm:pt>
    <dgm:pt modelId="{A558BC30-A4E3-4742-ADE1-AE2ED9B25371}" type="parTrans" cxnId="{0632B8AC-0905-4D62-B836-9986A99730D2}">
      <dgm:prSet/>
      <dgm:spPr/>
      <dgm:t>
        <a:bodyPr/>
        <a:lstStyle/>
        <a:p>
          <a:endParaRPr lang="en-GB"/>
        </a:p>
      </dgm:t>
    </dgm:pt>
    <dgm:pt modelId="{22CE836F-880D-4D7F-AAAC-3DB397596F61}" type="sibTrans" cxnId="{0632B8AC-0905-4D62-B836-9986A99730D2}">
      <dgm:prSet/>
      <dgm:spPr/>
      <dgm:t>
        <a:bodyPr/>
        <a:lstStyle/>
        <a:p>
          <a:endParaRPr lang="en-GB"/>
        </a:p>
      </dgm:t>
    </dgm:pt>
    <dgm:pt modelId="{6BF69907-AC21-4C3B-937E-5595E43BEF76}">
      <dgm:prSet phldrT="[Text]"/>
      <dgm:spPr>
        <a:xfrm>
          <a:off x="702364" y="2123030"/>
          <a:ext cx="779443" cy="311777"/>
        </a:xfrm>
        <a:prstGeom prst="chevron">
          <a:avLst/>
        </a:prstGeom>
        <a:solidFill>
          <a:srgbClr val="002547"/>
        </a:solidFill>
        <a:ln w="25400" cap="flat" cmpd="sng" algn="ctr">
          <a:solidFill>
            <a:srgbClr val="B2B2B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GB">
              <a:solidFill>
                <a:srgbClr val="FFFFFF"/>
              </a:solidFill>
              <a:latin typeface="Arial"/>
              <a:ea typeface="+mn-ea"/>
              <a:cs typeface="+mn-cs"/>
            </a:rPr>
            <a:t>2011</a:t>
          </a:r>
        </a:p>
      </dgm:t>
    </dgm:pt>
    <dgm:pt modelId="{163E6371-F224-496A-AA9C-D9C43C5C6D3C}" type="parTrans" cxnId="{C38061F7-6FEA-4556-A916-1F871930D0E7}">
      <dgm:prSet/>
      <dgm:spPr/>
      <dgm:t>
        <a:bodyPr/>
        <a:lstStyle/>
        <a:p>
          <a:endParaRPr lang="en-GB"/>
        </a:p>
      </dgm:t>
    </dgm:pt>
    <dgm:pt modelId="{7292CF2B-1423-44AB-B8C6-720EE3077B1E}" type="sibTrans" cxnId="{C38061F7-6FEA-4556-A916-1F871930D0E7}">
      <dgm:prSet/>
      <dgm:spPr/>
      <dgm:t>
        <a:bodyPr/>
        <a:lstStyle/>
        <a:p>
          <a:endParaRPr lang="en-GB"/>
        </a:p>
      </dgm:t>
    </dgm:pt>
    <dgm:pt modelId="{57CA9CC6-1E91-41E6-9869-A0E54748D153}">
      <dgm:prSet phldrT="[Text]"/>
      <dgm:spPr>
        <a:xfrm>
          <a:off x="1403863" y="2123030"/>
          <a:ext cx="779443" cy="311777"/>
        </a:xfrm>
        <a:prstGeom prst="chevron">
          <a:avLst/>
        </a:prstGeom>
        <a:solidFill>
          <a:srgbClr val="002547"/>
        </a:solidFill>
        <a:ln w="25400" cap="flat" cmpd="sng" algn="ctr">
          <a:solidFill>
            <a:srgbClr val="B2B2B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GB" dirty="0">
              <a:solidFill>
                <a:srgbClr val="FFFFFF"/>
              </a:solidFill>
              <a:latin typeface="Arial"/>
              <a:ea typeface="+mn-ea"/>
              <a:cs typeface="+mn-cs"/>
            </a:rPr>
            <a:t>2012</a:t>
          </a:r>
        </a:p>
      </dgm:t>
    </dgm:pt>
    <dgm:pt modelId="{5027871C-922A-4B74-AD4A-F758A50F76AD}" type="parTrans" cxnId="{8DD78C08-69DF-4BDF-8C98-D6240AA160C3}">
      <dgm:prSet/>
      <dgm:spPr/>
      <dgm:t>
        <a:bodyPr/>
        <a:lstStyle/>
        <a:p>
          <a:endParaRPr lang="en-GB"/>
        </a:p>
      </dgm:t>
    </dgm:pt>
    <dgm:pt modelId="{C4532A64-6BD3-4958-86B7-85EF3C2F3C7E}" type="sibTrans" cxnId="{8DD78C08-69DF-4BDF-8C98-D6240AA160C3}">
      <dgm:prSet/>
      <dgm:spPr/>
      <dgm:t>
        <a:bodyPr/>
        <a:lstStyle/>
        <a:p>
          <a:endParaRPr lang="en-GB"/>
        </a:p>
      </dgm:t>
    </dgm:pt>
    <dgm:pt modelId="{08C97748-ABF3-44AE-BF5B-26B29F7C0369}">
      <dgm:prSet/>
      <dgm:spPr>
        <a:xfrm>
          <a:off x="2105362" y="2123030"/>
          <a:ext cx="779443" cy="311777"/>
        </a:xfrm>
        <a:prstGeom prst="chevron">
          <a:avLst/>
        </a:prstGeom>
        <a:solidFill>
          <a:srgbClr val="002547"/>
        </a:solidFill>
        <a:ln w="25400" cap="flat" cmpd="sng" algn="ctr">
          <a:solidFill>
            <a:srgbClr val="B2B2B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GB">
              <a:solidFill>
                <a:srgbClr val="FFFFFF"/>
              </a:solidFill>
              <a:latin typeface="Arial"/>
              <a:ea typeface="+mn-ea"/>
              <a:cs typeface="+mn-cs"/>
            </a:rPr>
            <a:t>2013</a:t>
          </a:r>
        </a:p>
      </dgm:t>
    </dgm:pt>
    <dgm:pt modelId="{7A3C1131-66A4-41BA-AA9F-6F5DF46A57E0}" type="parTrans" cxnId="{95F3DAAE-D55E-443E-A269-D9374E9441CB}">
      <dgm:prSet/>
      <dgm:spPr/>
      <dgm:t>
        <a:bodyPr/>
        <a:lstStyle/>
        <a:p>
          <a:endParaRPr lang="en-GB"/>
        </a:p>
      </dgm:t>
    </dgm:pt>
    <dgm:pt modelId="{2C3E7945-2679-4885-8623-71E08DCF7B2B}" type="sibTrans" cxnId="{95F3DAAE-D55E-443E-A269-D9374E9441CB}">
      <dgm:prSet/>
      <dgm:spPr/>
      <dgm:t>
        <a:bodyPr/>
        <a:lstStyle/>
        <a:p>
          <a:endParaRPr lang="en-GB"/>
        </a:p>
      </dgm:t>
    </dgm:pt>
    <dgm:pt modelId="{1F5F75D6-7988-40E7-8E69-CBDA855E2009}">
      <dgm:prSet/>
      <dgm:spPr>
        <a:xfrm>
          <a:off x="2806861" y="2123030"/>
          <a:ext cx="779443" cy="311777"/>
        </a:xfrm>
        <a:prstGeom prst="chevron">
          <a:avLst/>
        </a:prstGeom>
        <a:solidFill>
          <a:srgbClr val="002547"/>
        </a:solidFill>
        <a:ln w="25400" cap="flat" cmpd="sng" algn="ctr">
          <a:solidFill>
            <a:srgbClr val="B2B2B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GB">
              <a:solidFill>
                <a:srgbClr val="FFFFFF"/>
              </a:solidFill>
              <a:latin typeface="Arial"/>
              <a:ea typeface="+mn-ea"/>
              <a:cs typeface="+mn-cs"/>
            </a:rPr>
            <a:t>2014</a:t>
          </a:r>
        </a:p>
      </dgm:t>
    </dgm:pt>
    <dgm:pt modelId="{185A427D-2DE8-4D51-955B-6D10CD5B8A51}" type="parTrans" cxnId="{1291DF80-950A-467C-850B-5078AFAB0DEE}">
      <dgm:prSet/>
      <dgm:spPr/>
      <dgm:t>
        <a:bodyPr/>
        <a:lstStyle/>
        <a:p>
          <a:endParaRPr lang="en-GB"/>
        </a:p>
      </dgm:t>
    </dgm:pt>
    <dgm:pt modelId="{8B6A5C91-D868-4401-B1B8-842C5D756962}" type="sibTrans" cxnId="{1291DF80-950A-467C-850B-5078AFAB0DEE}">
      <dgm:prSet/>
      <dgm:spPr/>
      <dgm:t>
        <a:bodyPr/>
        <a:lstStyle/>
        <a:p>
          <a:endParaRPr lang="en-GB"/>
        </a:p>
      </dgm:t>
    </dgm:pt>
    <dgm:pt modelId="{92A51A4D-E47A-4A20-994B-8DD836A970BC}">
      <dgm:prSet/>
      <dgm:spPr>
        <a:xfrm>
          <a:off x="3508360" y="2123030"/>
          <a:ext cx="779443" cy="311777"/>
        </a:xfrm>
        <a:prstGeom prst="chevron">
          <a:avLst/>
        </a:prstGeom>
        <a:solidFill>
          <a:srgbClr val="002547"/>
        </a:solidFill>
        <a:ln w="25400" cap="flat" cmpd="sng" algn="ctr">
          <a:solidFill>
            <a:srgbClr val="B2B2B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GB">
              <a:solidFill>
                <a:srgbClr val="FFFFFF"/>
              </a:solidFill>
              <a:latin typeface="Arial"/>
              <a:ea typeface="+mn-ea"/>
              <a:cs typeface="+mn-cs"/>
            </a:rPr>
            <a:t>2015</a:t>
          </a:r>
        </a:p>
      </dgm:t>
    </dgm:pt>
    <dgm:pt modelId="{9D586504-E920-4881-8C5B-5627F18F0357}" type="parTrans" cxnId="{F00EAC24-40DC-4632-B193-D74E59C002D3}">
      <dgm:prSet/>
      <dgm:spPr/>
      <dgm:t>
        <a:bodyPr/>
        <a:lstStyle/>
        <a:p>
          <a:endParaRPr lang="en-GB"/>
        </a:p>
      </dgm:t>
    </dgm:pt>
    <dgm:pt modelId="{F48AB899-F254-48D1-B78B-A8C8264461BD}" type="sibTrans" cxnId="{F00EAC24-40DC-4632-B193-D74E59C002D3}">
      <dgm:prSet/>
      <dgm:spPr/>
      <dgm:t>
        <a:bodyPr/>
        <a:lstStyle/>
        <a:p>
          <a:endParaRPr lang="en-GB"/>
        </a:p>
      </dgm:t>
    </dgm:pt>
    <dgm:pt modelId="{8EC9A864-7C8F-451A-8E49-8E354DC39037}">
      <dgm:prSet/>
      <dgm:spPr>
        <a:xfrm>
          <a:off x="4209859" y="2123030"/>
          <a:ext cx="779443" cy="311777"/>
        </a:xfrm>
        <a:prstGeom prst="chevron">
          <a:avLst/>
        </a:prstGeom>
        <a:solidFill>
          <a:srgbClr val="002547"/>
        </a:solidFill>
        <a:ln w="25400" cap="flat" cmpd="sng" algn="ctr">
          <a:solidFill>
            <a:srgbClr val="B2B2B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GB">
              <a:solidFill>
                <a:srgbClr val="FFFFFF"/>
              </a:solidFill>
              <a:latin typeface="Arial"/>
              <a:ea typeface="+mn-ea"/>
              <a:cs typeface="+mn-cs"/>
            </a:rPr>
            <a:t>2016</a:t>
          </a:r>
        </a:p>
      </dgm:t>
    </dgm:pt>
    <dgm:pt modelId="{113645D2-556B-4E17-A50B-14F03E12C97C}" type="parTrans" cxnId="{27040A48-1901-4078-8360-18FF6F1D4D7D}">
      <dgm:prSet/>
      <dgm:spPr/>
      <dgm:t>
        <a:bodyPr/>
        <a:lstStyle/>
        <a:p>
          <a:endParaRPr lang="en-GB"/>
        </a:p>
      </dgm:t>
    </dgm:pt>
    <dgm:pt modelId="{5BEA66D3-1202-476B-A22A-FB019DAB8D52}" type="sibTrans" cxnId="{27040A48-1901-4078-8360-18FF6F1D4D7D}">
      <dgm:prSet/>
      <dgm:spPr/>
      <dgm:t>
        <a:bodyPr/>
        <a:lstStyle/>
        <a:p>
          <a:endParaRPr lang="en-GB"/>
        </a:p>
      </dgm:t>
    </dgm:pt>
    <dgm:pt modelId="{9A87E3F1-1CA8-4356-B63E-48B56C2135EB}">
      <dgm:prSet/>
      <dgm:spPr>
        <a:xfrm>
          <a:off x="4911358" y="2123030"/>
          <a:ext cx="779443" cy="311777"/>
        </a:xfrm>
        <a:prstGeom prst="chevron">
          <a:avLst/>
        </a:prstGeom>
        <a:solidFill>
          <a:srgbClr val="002547"/>
        </a:solidFill>
        <a:ln w="25400" cap="flat" cmpd="sng" algn="ctr">
          <a:solidFill>
            <a:srgbClr val="B2B2B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GB">
              <a:solidFill>
                <a:srgbClr val="FFFFFF"/>
              </a:solidFill>
              <a:latin typeface="Arial"/>
              <a:ea typeface="+mn-ea"/>
              <a:cs typeface="+mn-cs"/>
            </a:rPr>
            <a:t>2017</a:t>
          </a:r>
        </a:p>
      </dgm:t>
    </dgm:pt>
    <dgm:pt modelId="{876C40C9-7BAA-4A38-BA24-45DD3B5F9188}" type="parTrans" cxnId="{D490AB7E-F562-4242-BA52-67A6E8652F0B}">
      <dgm:prSet/>
      <dgm:spPr/>
      <dgm:t>
        <a:bodyPr/>
        <a:lstStyle/>
        <a:p>
          <a:endParaRPr lang="en-GB"/>
        </a:p>
      </dgm:t>
    </dgm:pt>
    <dgm:pt modelId="{CF9DD8B0-F294-44ED-B750-8269A17C791E}" type="sibTrans" cxnId="{D490AB7E-F562-4242-BA52-67A6E8652F0B}">
      <dgm:prSet/>
      <dgm:spPr/>
      <dgm:t>
        <a:bodyPr/>
        <a:lstStyle/>
        <a:p>
          <a:endParaRPr lang="en-GB"/>
        </a:p>
      </dgm:t>
    </dgm:pt>
    <dgm:pt modelId="{8750C6C6-64F8-462E-8D9D-938FBE2D8656}">
      <dgm:prSet/>
      <dgm:spPr>
        <a:xfrm>
          <a:off x="5612856" y="2123030"/>
          <a:ext cx="779443" cy="311777"/>
        </a:xfrm>
        <a:prstGeom prst="chevron">
          <a:avLst/>
        </a:prstGeom>
        <a:solidFill>
          <a:srgbClr val="002547"/>
        </a:solidFill>
        <a:ln w="25400" cap="flat" cmpd="sng" algn="ctr">
          <a:solidFill>
            <a:srgbClr val="B2B2B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GB">
              <a:solidFill>
                <a:srgbClr val="FFFFFF"/>
              </a:solidFill>
              <a:latin typeface="Arial"/>
              <a:ea typeface="+mn-ea"/>
              <a:cs typeface="+mn-cs"/>
            </a:rPr>
            <a:t>2018</a:t>
          </a:r>
        </a:p>
      </dgm:t>
    </dgm:pt>
    <dgm:pt modelId="{2D21D2EC-7104-4714-9615-69B6A0461733}" type="parTrans" cxnId="{74A314E2-3164-4B7A-BD90-5E91DE9A92B2}">
      <dgm:prSet/>
      <dgm:spPr/>
      <dgm:t>
        <a:bodyPr/>
        <a:lstStyle/>
        <a:p>
          <a:endParaRPr lang="en-GB"/>
        </a:p>
      </dgm:t>
    </dgm:pt>
    <dgm:pt modelId="{E8C779F8-D7F6-4B98-9AF8-653F78B06123}" type="sibTrans" cxnId="{74A314E2-3164-4B7A-BD90-5E91DE9A92B2}">
      <dgm:prSet/>
      <dgm:spPr/>
      <dgm:t>
        <a:bodyPr/>
        <a:lstStyle/>
        <a:p>
          <a:endParaRPr lang="en-GB"/>
        </a:p>
      </dgm:t>
    </dgm:pt>
    <dgm:pt modelId="{473ACA79-C1D5-4FCC-BE17-F332A7644443}">
      <dgm:prSet/>
      <dgm:spPr>
        <a:xfrm>
          <a:off x="6314355" y="2123030"/>
          <a:ext cx="779443" cy="311777"/>
        </a:xfrm>
        <a:prstGeom prst="chevron">
          <a:avLst/>
        </a:prstGeom>
        <a:blipFill rotWithShape="0">
          <a:blip xmlns:r="http://schemas.openxmlformats.org/officeDocument/2006/relationships" r:embed="rId1"/>
          <a:srcRect/>
          <a:stretch>
            <a:fillRect t="-250000" b="-250000"/>
          </a:stretch>
        </a:blipFill>
        <a:ln w="25400" cap="flat" cmpd="sng" algn="ctr">
          <a:solidFill>
            <a:srgbClr val="B2B2B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GB">
              <a:solidFill>
                <a:srgbClr val="FFFFFF"/>
              </a:solidFill>
              <a:latin typeface="Arial"/>
              <a:ea typeface="+mn-ea"/>
              <a:cs typeface="+mn-cs"/>
            </a:rPr>
            <a:t>2019</a:t>
          </a:r>
        </a:p>
      </dgm:t>
    </dgm:pt>
    <dgm:pt modelId="{87F58B3B-3339-4214-986D-4499A5CC4182}" type="parTrans" cxnId="{E275270F-3F3A-4E84-A85B-670129311393}">
      <dgm:prSet/>
      <dgm:spPr/>
      <dgm:t>
        <a:bodyPr/>
        <a:lstStyle/>
        <a:p>
          <a:endParaRPr lang="en-GB"/>
        </a:p>
      </dgm:t>
    </dgm:pt>
    <dgm:pt modelId="{C4EC40E6-9EE4-49A4-BFE6-0155224FB5F4}" type="sibTrans" cxnId="{E275270F-3F3A-4E84-A85B-670129311393}">
      <dgm:prSet/>
      <dgm:spPr/>
      <dgm:t>
        <a:bodyPr/>
        <a:lstStyle/>
        <a:p>
          <a:endParaRPr lang="en-GB"/>
        </a:p>
      </dgm:t>
    </dgm:pt>
    <dgm:pt modelId="{70957070-1FB5-4DF2-9A09-E0153F9C31B1}" type="pres">
      <dgm:prSet presAssocID="{CED36EFD-1FA8-44C4-BA3B-BBC6F6AB424D}" presName="Name0" presStyleCnt="0">
        <dgm:presLayoutVars>
          <dgm:dir/>
          <dgm:animLvl val="lvl"/>
          <dgm:resizeHandles val="exact"/>
        </dgm:presLayoutVars>
      </dgm:prSet>
      <dgm:spPr/>
    </dgm:pt>
    <dgm:pt modelId="{71633741-0DBF-4EC2-8D12-6EE9ED491ED2}" type="pres">
      <dgm:prSet presAssocID="{ECE40D38-9004-42D4-BE14-46F7AC4ABA84}" presName="parTxOnly" presStyleLbl="node1" presStyleIdx="0" presStyleCnt="10" custLinFactY="100000" custLinFactNeighborY="157119">
        <dgm:presLayoutVars>
          <dgm:chMax val="0"/>
          <dgm:chPref val="0"/>
          <dgm:bulletEnabled val="1"/>
        </dgm:presLayoutVars>
      </dgm:prSet>
      <dgm:spPr/>
    </dgm:pt>
    <dgm:pt modelId="{A4213A90-4296-4DB8-B21E-6D60452D8831}" type="pres">
      <dgm:prSet presAssocID="{22CE836F-880D-4D7F-AAAC-3DB397596F61}" presName="parTxOnlySpace" presStyleCnt="0"/>
      <dgm:spPr/>
    </dgm:pt>
    <dgm:pt modelId="{6352656C-9C45-4B89-8F59-420CD0F9CB08}" type="pres">
      <dgm:prSet presAssocID="{6BF69907-AC21-4C3B-937E-5595E43BEF76}" presName="parTxOnly" presStyleLbl="node1" presStyleIdx="1" presStyleCnt="10" custLinFactY="100000" custLinFactNeighborY="157119">
        <dgm:presLayoutVars>
          <dgm:chMax val="0"/>
          <dgm:chPref val="0"/>
          <dgm:bulletEnabled val="1"/>
        </dgm:presLayoutVars>
      </dgm:prSet>
      <dgm:spPr/>
    </dgm:pt>
    <dgm:pt modelId="{5C4F7C27-FDF3-453D-A48C-0D30348DE6ED}" type="pres">
      <dgm:prSet presAssocID="{7292CF2B-1423-44AB-B8C6-720EE3077B1E}" presName="parTxOnlySpace" presStyleCnt="0"/>
      <dgm:spPr/>
    </dgm:pt>
    <dgm:pt modelId="{710DEC3B-0361-469F-B84F-6D413B3717F7}" type="pres">
      <dgm:prSet presAssocID="{57CA9CC6-1E91-41E6-9869-A0E54748D153}" presName="parTxOnly" presStyleLbl="node1" presStyleIdx="2" presStyleCnt="10" custLinFactY="100000" custLinFactNeighborY="157119">
        <dgm:presLayoutVars>
          <dgm:chMax val="0"/>
          <dgm:chPref val="0"/>
          <dgm:bulletEnabled val="1"/>
        </dgm:presLayoutVars>
      </dgm:prSet>
      <dgm:spPr/>
    </dgm:pt>
    <dgm:pt modelId="{B6C416D9-4320-4E21-9E95-BD9DCA9EDEB2}" type="pres">
      <dgm:prSet presAssocID="{C4532A64-6BD3-4958-86B7-85EF3C2F3C7E}" presName="parTxOnlySpace" presStyleCnt="0"/>
      <dgm:spPr/>
    </dgm:pt>
    <dgm:pt modelId="{295AAD0B-A3F3-492E-AE34-DBB08FD02962}" type="pres">
      <dgm:prSet presAssocID="{08C97748-ABF3-44AE-BF5B-26B29F7C0369}" presName="parTxOnly" presStyleLbl="node1" presStyleIdx="3" presStyleCnt="10" custLinFactY="100000" custLinFactNeighborY="157119">
        <dgm:presLayoutVars>
          <dgm:chMax val="0"/>
          <dgm:chPref val="0"/>
          <dgm:bulletEnabled val="1"/>
        </dgm:presLayoutVars>
      </dgm:prSet>
      <dgm:spPr/>
    </dgm:pt>
    <dgm:pt modelId="{0EB47565-03E5-4E45-A89C-B2C7A9A047D8}" type="pres">
      <dgm:prSet presAssocID="{2C3E7945-2679-4885-8623-71E08DCF7B2B}" presName="parTxOnlySpace" presStyleCnt="0"/>
      <dgm:spPr/>
    </dgm:pt>
    <dgm:pt modelId="{061DD0DC-B5E4-4EAF-B898-0EDC693DAAF0}" type="pres">
      <dgm:prSet presAssocID="{1F5F75D6-7988-40E7-8E69-CBDA855E2009}" presName="parTxOnly" presStyleLbl="node1" presStyleIdx="4" presStyleCnt="10" custLinFactY="100000" custLinFactNeighborY="157119">
        <dgm:presLayoutVars>
          <dgm:chMax val="0"/>
          <dgm:chPref val="0"/>
          <dgm:bulletEnabled val="1"/>
        </dgm:presLayoutVars>
      </dgm:prSet>
      <dgm:spPr/>
    </dgm:pt>
    <dgm:pt modelId="{08133ABE-8E7A-4846-A66A-73D708883FC5}" type="pres">
      <dgm:prSet presAssocID="{8B6A5C91-D868-4401-B1B8-842C5D756962}" presName="parTxOnlySpace" presStyleCnt="0"/>
      <dgm:spPr/>
    </dgm:pt>
    <dgm:pt modelId="{73AB3473-BCE1-467E-BA21-D79E2AFFFD79}" type="pres">
      <dgm:prSet presAssocID="{92A51A4D-E47A-4A20-994B-8DD836A970BC}" presName="parTxOnly" presStyleLbl="node1" presStyleIdx="5" presStyleCnt="10" custLinFactY="100000" custLinFactNeighborY="157119">
        <dgm:presLayoutVars>
          <dgm:chMax val="0"/>
          <dgm:chPref val="0"/>
          <dgm:bulletEnabled val="1"/>
        </dgm:presLayoutVars>
      </dgm:prSet>
      <dgm:spPr/>
    </dgm:pt>
    <dgm:pt modelId="{050C9BAD-C5E1-4F92-AD0C-811BE1015AE8}" type="pres">
      <dgm:prSet presAssocID="{F48AB899-F254-48D1-B78B-A8C8264461BD}" presName="parTxOnlySpace" presStyleCnt="0"/>
      <dgm:spPr/>
    </dgm:pt>
    <dgm:pt modelId="{94F4528C-275C-477B-AFD6-2D8359C4C919}" type="pres">
      <dgm:prSet presAssocID="{8EC9A864-7C8F-451A-8E49-8E354DC39037}" presName="parTxOnly" presStyleLbl="node1" presStyleIdx="6" presStyleCnt="10" custLinFactY="100000" custLinFactNeighborY="157119">
        <dgm:presLayoutVars>
          <dgm:chMax val="0"/>
          <dgm:chPref val="0"/>
          <dgm:bulletEnabled val="1"/>
        </dgm:presLayoutVars>
      </dgm:prSet>
      <dgm:spPr/>
    </dgm:pt>
    <dgm:pt modelId="{E87412C8-307A-4A98-8515-8FB2D4CF1C57}" type="pres">
      <dgm:prSet presAssocID="{5BEA66D3-1202-476B-A22A-FB019DAB8D52}" presName="parTxOnlySpace" presStyleCnt="0"/>
      <dgm:spPr/>
    </dgm:pt>
    <dgm:pt modelId="{88D024D0-A9AC-4CF3-9A3A-90C39A23FCFC}" type="pres">
      <dgm:prSet presAssocID="{9A87E3F1-1CA8-4356-B63E-48B56C2135EB}" presName="parTxOnly" presStyleLbl="node1" presStyleIdx="7" presStyleCnt="10" custLinFactY="100000" custLinFactNeighborY="157119">
        <dgm:presLayoutVars>
          <dgm:chMax val="0"/>
          <dgm:chPref val="0"/>
          <dgm:bulletEnabled val="1"/>
        </dgm:presLayoutVars>
      </dgm:prSet>
      <dgm:spPr/>
    </dgm:pt>
    <dgm:pt modelId="{FAC53BFA-8E2A-4114-9A54-50026AFF361C}" type="pres">
      <dgm:prSet presAssocID="{CF9DD8B0-F294-44ED-B750-8269A17C791E}" presName="parTxOnlySpace" presStyleCnt="0"/>
      <dgm:spPr/>
    </dgm:pt>
    <dgm:pt modelId="{90044F5A-6669-4B05-8B25-3BB9D0861F52}" type="pres">
      <dgm:prSet presAssocID="{8750C6C6-64F8-462E-8D9D-938FBE2D8656}" presName="parTxOnly" presStyleLbl="node1" presStyleIdx="8" presStyleCnt="10" custLinFactY="100000" custLinFactNeighborY="157119">
        <dgm:presLayoutVars>
          <dgm:chMax val="0"/>
          <dgm:chPref val="0"/>
          <dgm:bulletEnabled val="1"/>
        </dgm:presLayoutVars>
      </dgm:prSet>
      <dgm:spPr/>
    </dgm:pt>
    <dgm:pt modelId="{3368D340-B260-4DE2-B646-8B13DDE25313}" type="pres">
      <dgm:prSet presAssocID="{E8C779F8-D7F6-4B98-9AF8-653F78B06123}" presName="parTxOnlySpace" presStyleCnt="0"/>
      <dgm:spPr/>
    </dgm:pt>
    <dgm:pt modelId="{0558E021-00AA-44FF-90B9-319A6272DBA5}" type="pres">
      <dgm:prSet presAssocID="{473ACA79-C1D5-4FCC-BE17-F332A7644443}" presName="parTxOnly" presStyleLbl="node1" presStyleIdx="9" presStyleCnt="10" custLinFactY="100000" custLinFactNeighborY="157119">
        <dgm:presLayoutVars>
          <dgm:chMax val="0"/>
          <dgm:chPref val="0"/>
          <dgm:bulletEnabled val="1"/>
        </dgm:presLayoutVars>
      </dgm:prSet>
      <dgm:spPr/>
    </dgm:pt>
  </dgm:ptLst>
  <dgm:cxnLst>
    <dgm:cxn modelId="{8DD78C08-69DF-4BDF-8C98-D6240AA160C3}" srcId="{CED36EFD-1FA8-44C4-BA3B-BBC6F6AB424D}" destId="{57CA9CC6-1E91-41E6-9869-A0E54748D153}" srcOrd="2" destOrd="0" parTransId="{5027871C-922A-4B74-AD4A-F758A50F76AD}" sibTransId="{C4532A64-6BD3-4958-86B7-85EF3C2F3C7E}"/>
    <dgm:cxn modelId="{E275270F-3F3A-4E84-A85B-670129311393}" srcId="{CED36EFD-1FA8-44C4-BA3B-BBC6F6AB424D}" destId="{473ACA79-C1D5-4FCC-BE17-F332A7644443}" srcOrd="9" destOrd="0" parTransId="{87F58B3B-3339-4214-986D-4499A5CC4182}" sibTransId="{C4EC40E6-9EE4-49A4-BFE6-0155224FB5F4}"/>
    <dgm:cxn modelId="{B6103713-70B9-48BF-B7C6-FECC286E7794}" type="presOf" srcId="{8EC9A864-7C8F-451A-8E49-8E354DC39037}" destId="{94F4528C-275C-477B-AFD6-2D8359C4C919}" srcOrd="0" destOrd="0" presId="urn:microsoft.com/office/officeart/2005/8/layout/chevron1"/>
    <dgm:cxn modelId="{F00EAC24-40DC-4632-B193-D74E59C002D3}" srcId="{CED36EFD-1FA8-44C4-BA3B-BBC6F6AB424D}" destId="{92A51A4D-E47A-4A20-994B-8DD836A970BC}" srcOrd="5" destOrd="0" parTransId="{9D586504-E920-4881-8C5B-5627F18F0357}" sibTransId="{F48AB899-F254-48D1-B78B-A8C8264461BD}"/>
    <dgm:cxn modelId="{04F72929-EA41-4C9B-AB57-3F24C61422A0}" type="presOf" srcId="{08C97748-ABF3-44AE-BF5B-26B29F7C0369}" destId="{295AAD0B-A3F3-492E-AE34-DBB08FD02962}" srcOrd="0" destOrd="0" presId="urn:microsoft.com/office/officeart/2005/8/layout/chevron1"/>
    <dgm:cxn modelId="{856B833B-C87E-410B-9D8C-9EF98B256ECB}" type="presOf" srcId="{CED36EFD-1FA8-44C4-BA3B-BBC6F6AB424D}" destId="{70957070-1FB5-4DF2-9A09-E0153F9C31B1}" srcOrd="0" destOrd="0" presId="urn:microsoft.com/office/officeart/2005/8/layout/chevron1"/>
    <dgm:cxn modelId="{5DDD623F-9A17-4413-A4A6-93BD7B2404CF}" type="presOf" srcId="{9A87E3F1-1CA8-4356-B63E-48B56C2135EB}" destId="{88D024D0-A9AC-4CF3-9A3A-90C39A23FCFC}" srcOrd="0" destOrd="0" presId="urn:microsoft.com/office/officeart/2005/8/layout/chevron1"/>
    <dgm:cxn modelId="{D11FFF64-43D3-4781-83E6-2E3D472B8F3F}" type="presOf" srcId="{6BF69907-AC21-4C3B-937E-5595E43BEF76}" destId="{6352656C-9C45-4B89-8F59-420CD0F9CB08}" srcOrd="0" destOrd="0" presId="urn:microsoft.com/office/officeart/2005/8/layout/chevron1"/>
    <dgm:cxn modelId="{D3066665-4914-4AC8-AA2F-E97EBD9F5145}" type="presOf" srcId="{92A51A4D-E47A-4A20-994B-8DD836A970BC}" destId="{73AB3473-BCE1-467E-BA21-D79E2AFFFD79}" srcOrd="0" destOrd="0" presId="urn:microsoft.com/office/officeart/2005/8/layout/chevron1"/>
    <dgm:cxn modelId="{27040A48-1901-4078-8360-18FF6F1D4D7D}" srcId="{CED36EFD-1FA8-44C4-BA3B-BBC6F6AB424D}" destId="{8EC9A864-7C8F-451A-8E49-8E354DC39037}" srcOrd="6" destOrd="0" parTransId="{113645D2-556B-4E17-A50B-14F03E12C97C}" sibTransId="{5BEA66D3-1202-476B-A22A-FB019DAB8D52}"/>
    <dgm:cxn modelId="{04E71B76-4706-4E2A-A960-80DFF1B4CEA1}" type="presOf" srcId="{8750C6C6-64F8-462E-8D9D-938FBE2D8656}" destId="{90044F5A-6669-4B05-8B25-3BB9D0861F52}" srcOrd="0" destOrd="0" presId="urn:microsoft.com/office/officeart/2005/8/layout/chevron1"/>
    <dgm:cxn modelId="{D490AB7E-F562-4242-BA52-67A6E8652F0B}" srcId="{CED36EFD-1FA8-44C4-BA3B-BBC6F6AB424D}" destId="{9A87E3F1-1CA8-4356-B63E-48B56C2135EB}" srcOrd="7" destOrd="0" parTransId="{876C40C9-7BAA-4A38-BA24-45DD3B5F9188}" sibTransId="{CF9DD8B0-F294-44ED-B750-8269A17C791E}"/>
    <dgm:cxn modelId="{1291DF80-950A-467C-850B-5078AFAB0DEE}" srcId="{CED36EFD-1FA8-44C4-BA3B-BBC6F6AB424D}" destId="{1F5F75D6-7988-40E7-8E69-CBDA855E2009}" srcOrd="4" destOrd="0" parTransId="{185A427D-2DE8-4D51-955B-6D10CD5B8A51}" sibTransId="{8B6A5C91-D868-4401-B1B8-842C5D756962}"/>
    <dgm:cxn modelId="{0632B8AC-0905-4D62-B836-9986A99730D2}" srcId="{CED36EFD-1FA8-44C4-BA3B-BBC6F6AB424D}" destId="{ECE40D38-9004-42D4-BE14-46F7AC4ABA84}" srcOrd="0" destOrd="0" parTransId="{A558BC30-A4E3-4742-ADE1-AE2ED9B25371}" sibTransId="{22CE836F-880D-4D7F-AAAC-3DB397596F61}"/>
    <dgm:cxn modelId="{95F3DAAE-D55E-443E-A269-D9374E9441CB}" srcId="{CED36EFD-1FA8-44C4-BA3B-BBC6F6AB424D}" destId="{08C97748-ABF3-44AE-BF5B-26B29F7C0369}" srcOrd="3" destOrd="0" parTransId="{7A3C1131-66A4-41BA-AA9F-6F5DF46A57E0}" sibTransId="{2C3E7945-2679-4885-8623-71E08DCF7B2B}"/>
    <dgm:cxn modelId="{C86808DE-D79B-4D6A-AEB1-4631C8616E21}" type="presOf" srcId="{1F5F75D6-7988-40E7-8E69-CBDA855E2009}" destId="{061DD0DC-B5E4-4EAF-B898-0EDC693DAAF0}" srcOrd="0" destOrd="0" presId="urn:microsoft.com/office/officeart/2005/8/layout/chevron1"/>
    <dgm:cxn modelId="{74A314E2-3164-4B7A-BD90-5E91DE9A92B2}" srcId="{CED36EFD-1FA8-44C4-BA3B-BBC6F6AB424D}" destId="{8750C6C6-64F8-462E-8D9D-938FBE2D8656}" srcOrd="8" destOrd="0" parTransId="{2D21D2EC-7104-4714-9615-69B6A0461733}" sibTransId="{E8C779F8-D7F6-4B98-9AF8-653F78B06123}"/>
    <dgm:cxn modelId="{B2F590E7-4AA9-494D-87F4-CF3A9FC59D36}" type="presOf" srcId="{ECE40D38-9004-42D4-BE14-46F7AC4ABA84}" destId="{71633741-0DBF-4EC2-8D12-6EE9ED491ED2}" srcOrd="0" destOrd="0" presId="urn:microsoft.com/office/officeart/2005/8/layout/chevron1"/>
    <dgm:cxn modelId="{190A19F0-2C2D-42EE-ADB4-4B039C70B5E2}" type="presOf" srcId="{473ACA79-C1D5-4FCC-BE17-F332A7644443}" destId="{0558E021-00AA-44FF-90B9-319A6272DBA5}" srcOrd="0" destOrd="0" presId="urn:microsoft.com/office/officeart/2005/8/layout/chevron1"/>
    <dgm:cxn modelId="{C38061F7-6FEA-4556-A916-1F871930D0E7}" srcId="{CED36EFD-1FA8-44C4-BA3B-BBC6F6AB424D}" destId="{6BF69907-AC21-4C3B-937E-5595E43BEF76}" srcOrd="1" destOrd="0" parTransId="{163E6371-F224-496A-AA9C-D9C43C5C6D3C}" sibTransId="{7292CF2B-1423-44AB-B8C6-720EE3077B1E}"/>
    <dgm:cxn modelId="{79EF28FB-CAFE-4D70-901D-A3AFCC08936E}" type="presOf" srcId="{57CA9CC6-1E91-41E6-9869-A0E54748D153}" destId="{710DEC3B-0361-469F-B84F-6D413B3717F7}" srcOrd="0" destOrd="0" presId="urn:microsoft.com/office/officeart/2005/8/layout/chevron1"/>
    <dgm:cxn modelId="{BF83084A-D530-410D-AA8C-4A8EB62B8F8B}" type="presParOf" srcId="{70957070-1FB5-4DF2-9A09-E0153F9C31B1}" destId="{71633741-0DBF-4EC2-8D12-6EE9ED491ED2}" srcOrd="0" destOrd="0" presId="urn:microsoft.com/office/officeart/2005/8/layout/chevron1"/>
    <dgm:cxn modelId="{2F6A7809-34F2-403F-BD8E-A799E9D0444B}" type="presParOf" srcId="{70957070-1FB5-4DF2-9A09-E0153F9C31B1}" destId="{A4213A90-4296-4DB8-B21E-6D60452D8831}" srcOrd="1" destOrd="0" presId="urn:microsoft.com/office/officeart/2005/8/layout/chevron1"/>
    <dgm:cxn modelId="{D06799A1-EA8E-4328-9246-7571CFC20735}" type="presParOf" srcId="{70957070-1FB5-4DF2-9A09-E0153F9C31B1}" destId="{6352656C-9C45-4B89-8F59-420CD0F9CB08}" srcOrd="2" destOrd="0" presId="urn:microsoft.com/office/officeart/2005/8/layout/chevron1"/>
    <dgm:cxn modelId="{8B79A31A-68DB-4670-8AD8-64A7AE0ED770}" type="presParOf" srcId="{70957070-1FB5-4DF2-9A09-E0153F9C31B1}" destId="{5C4F7C27-FDF3-453D-A48C-0D30348DE6ED}" srcOrd="3" destOrd="0" presId="urn:microsoft.com/office/officeart/2005/8/layout/chevron1"/>
    <dgm:cxn modelId="{0CE77348-2E2D-4F83-A8FE-54EF91446A86}" type="presParOf" srcId="{70957070-1FB5-4DF2-9A09-E0153F9C31B1}" destId="{710DEC3B-0361-469F-B84F-6D413B3717F7}" srcOrd="4" destOrd="0" presId="urn:microsoft.com/office/officeart/2005/8/layout/chevron1"/>
    <dgm:cxn modelId="{41A9433F-D13B-4BB0-B6F1-9674CD94E9C5}" type="presParOf" srcId="{70957070-1FB5-4DF2-9A09-E0153F9C31B1}" destId="{B6C416D9-4320-4E21-9E95-BD9DCA9EDEB2}" srcOrd="5" destOrd="0" presId="urn:microsoft.com/office/officeart/2005/8/layout/chevron1"/>
    <dgm:cxn modelId="{78E32412-FDA6-4D6B-9C86-46349989B28E}" type="presParOf" srcId="{70957070-1FB5-4DF2-9A09-E0153F9C31B1}" destId="{295AAD0B-A3F3-492E-AE34-DBB08FD02962}" srcOrd="6" destOrd="0" presId="urn:microsoft.com/office/officeart/2005/8/layout/chevron1"/>
    <dgm:cxn modelId="{7DB8753C-91BC-4BF4-A683-CC356F56874C}" type="presParOf" srcId="{70957070-1FB5-4DF2-9A09-E0153F9C31B1}" destId="{0EB47565-03E5-4E45-A89C-B2C7A9A047D8}" srcOrd="7" destOrd="0" presId="urn:microsoft.com/office/officeart/2005/8/layout/chevron1"/>
    <dgm:cxn modelId="{0AC73EE7-AD7A-4948-8621-22FA5CDC114E}" type="presParOf" srcId="{70957070-1FB5-4DF2-9A09-E0153F9C31B1}" destId="{061DD0DC-B5E4-4EAF-B898-0EDC693DAAF0}" srcOrd="8" destOrd="0" presId="urn:microsoft.com/office/officeart/2005/8/layout/chevron1"/>
    <dgm:cxn modelId="{4496EE89-7C8E-4AF8-BB87-F951913ADF68}" type="presParOf" srcId="{70957070-1FB5-4DF2-9A09-E0153F9C31B1}" destId="{08133ABE-8E7A-4846-A66A-73D708883FC5}" srcOrd="9" destOrd="0" presId="urn:microsoft.com/office/officeart/2005/8/layout/chevron1"/>
    <dgm:cxn modelId="{F5FA2876-ED75-4F6D-A194-CA35A5342137}" type="presParOf" srcId="{70957070-1FB5-4DF2-9A09-E0153F9C31B1}" destId="{73AB3473-BCE1-467E-BA21-D79E2AFFFD79}" srcOrd="10" destOrd="0" presId="urn:microsoft.com/office/officeart/2005/8/layout/chevron1"/>
    <dgm:cxn modelId="{F778B85B-AF1B-4819-918F-681886DF93FC}" type="presParOf" srcId="{70957070-1FB5-4DF2-9A09-E0153F9C31B1}" destId="{050C9BAD-C5E1-4F92-AD0C-811BE1015AE8}" srcOrd="11" destOrd="0" presId="urn:microsoft.com/office/officeart/2005/8/layout/chevron1"/>
    <dgm:cxn modelId="{75BF90AA-6849-4634-A790-5C5C3C3C4049}" type="presParOf" srcId="{70957070-1FB5-4DF2-9A09-E0153F9C31B1}" destId="{94F4528C-275C-477B-AFD6-2D8359C4C919}" srcOrd="12" destOrd="0" presId="urn:microsoft.com/office/officeart/2005/8/layout/chevron1"/>
    <dgm:cxn modelId="{EB8F76E3-CCED-4FAA-930F-1726C99578D4}" type="presParOf" srcId="{70957070-1FB5-4DF2-9A09-E0153F9C31B1}" destId="{E87412C8-307A-4A98-8515-8FB2D4CF1C57}" srcOrd="13" destOrd="0" presId="urn:microsoft.com/office/officeart/2005/8/layout/chevron1"/>
    <dgm:cxn modelId="{A2618865-EB16-4544-8922-5D9CAF59624E}" type="presParOf" srcId="{70957070-1FB5-4DF2-9A09-E0153F9C31B1}" destId="{88D024D0-A9AC-4CF3-9A3A-90C39A23FCFC}" srcOrd="14" destOrd="0" presId="urn:microsoft.com/office/officeart/2005/8/layout/chevron1"/>
    <dgm:cxn modelId="{DD9EC7D7-74E3-4674-A148-9D341CB9536B}" type="presParOf" srcId="{70957070-1FB5-4DF2-9A09-E0153F9C31B1}" destId="{FAC53BFA-8E2A-4114-9A54-50026AFF361C}" srcOrd="15" destOrd="0" presId="urn:microsoft.com/office/officeart/2005/8/layout/chevron1"/>
    <dgm:cxn modelId="{72A2AA24-76CA-490B-A7E4-C23809FBC880}" type="presParOf" srcId="{70957070-1FB5-4DF2-9A09-E0153F9C31B1}" destId="{90044F5A-6669-4B05-8B25-3BB9D0861F52}" srcOrd="16" destOrd="0" presId="urn:microsoft.com/office/officeart/2005/8/layout/chevron1"/>
    <dgm:cxn modelId="{AC4DB73C-4287-4C1F-8598-96A7DEE26CE4}" type="presParOf" srcId="{70957070-1FB5-4DF2-9A09-E0153F9C31B1}" destId="{3368D340-B260-4DE2-B646-8B13DDE25313}" srcOrd="17" destOrd="0" presId="urn:microsoft.com/office/officeart/2005/8/layout/chevron1"/>
    <dgm:cxn modelId="{B081E205-0A11-4A46-B0F5-DF55266F45D6}" type="presParOf" srcId="{70957070-1FB5-4DF2-9A09-E0153F9C31B1}" destId="{0558E021-00AA-44FF-90B9-319A6272DBA5}" srcOrd="1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00525B-DF05-40F9-BF17-E54C17313CB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C3EEF5C-F8F9-4DEB-89EC-AF3AB8A7C1BF}">
      <dgm:prSet phldrT="[Text]" custT="1"/>
      <dgm:spPr>
        <a:xfrm>
          <a:off x="48419" y="605265"/>
          <a:ext cx="905022" cy="1680827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rgbClr val="B2B2B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GB" sz="1000" b="1">
              <a:solidFill>
                <a:srgbClr val="FFFFFF"/>
              </a:solidFill>
              <a:latin typeface="Arial"/>
              <a:ea typeface="+mn-ea"/>
              <a:cs typeface="+mn-cs"/>
            </a:rPr>
            <a:t>Quantum Announced </a:t>
          </a:r>
        </a:p>
        <a:p>
          <a:pPr>
            <a:buNone/>
          </a:pPr>
          <a:r>
            <a:rPr lang="en-GB" sz="900">
              <a:solidFill>
                <a:srgbClr val="FFFFFF"/>
              </a:solidFill>
              <a:latin typeface="Arial"/>
              <a:ea typeface="+mn-ea"/>
              <a:cs typeface="+mn-cs"/>
            </a:rPr>
            <a:t>Local partners develop proposition</a:t>
          </a:r>
        </a:p>
      </dgm:t>
    </dgm:pt>
    <dgm:pt modelId="{8A04044C-107D-49B0-A700-F3E0408C753D}" type="parTrans" cxnId="{AFD5028A-D2FF-4477-B38A-3301164A660D}">
      <dgm:prSet/>
      <dgm:spPr/>
      <dgm:t>
        <a:bodyPr/>
        <a:lstStyle/>
        <a:p>
          <a:endParaRPr lang="en-GB"/>
        </a:p>
      </dgm:t>
    </dgm:pt>
    <dgm:pt modelId="{8CFDAEBE-A653-4F0F-B898-C9EA9B33DB84}" type="sibTrans" cxnId="{AFD5028A-D2FF-4477-B38A-3301164A660D}">
      <dgm:prSet/>
      <dgm:spPr/>
      <dgm:t>
        <a:bodyPr/>
        <a:lstStyle/>
        <a:p>
          <a:endParaRPr lang="en-GB"/>
        </a:p>
      </dgm:t>
    </dgm:pt>
    <dgm:pt modelId="{005C558D-5656-4152-A7AC-EFEF15505761}">
      <dgm:prSet phldrT="[Text]" custT="1"/>
      <dgm:spPr>
        <a:xfrm>
          <a:off x="1104278" y="605265"/>
          <a:ext cx="905022" cy="1680827"/>
        </a:xfrm>
        <a:prstGeom prst="roundRect">
          <a:avLst/>
        </a:prstGeom>
        <a:solidFill>
          <a:srgbClr val="00999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2B2B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GB" sz="1000" b="1">
              <a:solidFill>
                <a:srgbClr val="FFFFFF"/>
              </a:solidFill>
              <a:latin typeface="Arial"/>
              <a:ea typeface="+mn-ea"/>
              <a:cs typeface="+mn-cs"/>
            </a:rPr>
            <a:t>HMG Warm Words</a:t>
          </a:r>
        </a:p>
        <a:p>
          <a:pPr>
            <a:buNone/>
          </a:pPr>
          <a:r>
            <a:rPr lang="en-GB" sz="900">
              <a:solidFill>
                <a:srgbClr val="FFFFFF"/>
              </a:solidFill>
              <a:latin typeface="Arial"/>
              <a:ea typeface="+mn-ea"/>
              <a:cs typeface="+mn-cs"/>
            </a:rPr>
            <a:t>Invitation to submit proposals</a:t>
          </a:r>
        </a:p>
      </dgm:t>
    </dgm:pt>
    <dgm:pt modelId="{87699A82-F2AD-4791-8316-65985A5FB080}" type="parTrans" cxnId="{186E2DA4-1171-442A-9909-587D9485B03A}">
      <dgm:prSet/>
      <dgm:spPr/>
      <dgm:t>
        <a:bodyPr/>
        <a:lstStyle/>
        <a:p>
          <a:endParaRPr lang="en-GB"/>
        </a:p>
      </dgm:t>
    </dgm:pt>
    <dgm:pt modelId="{BED58824-D202-4912-AA0F-A0E048BEF2C2}" type="sibTrans" cxnId="{186E2DA4-1171-442A-9909-587D9485B03A}">
      <dgm:prSet/>
      <dgm:spPr/>
      <dgm:t>
        <a:bodyPr/>
        <a:lstStyle/>
        <a:p>
          <a:endParaRPr lang="en-GB"/>
        </a:p>
      </dgm:t>
    </dgm:pt>
    <dgm:pt modelId="{ADF1343F-0BFC-4B39-AE21-BF13D1CD8774}">
      <dgm:prSet custT="1"/>
      <dgm:spPr>
        <a:xfrm>
          <a:off x="3215997" y="605265"/>
          <a:ext cx="905022" cy="1680827"/>
        </a:xfrm>
        <a:prstGeom prst="roundRect">
          <a:avLst/>
        </a:prstGeom>
        <a:solidFill>
          <a:srgbClr val="00999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2B2B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GB" sz="1000" b="1">
              <a:solidFill>
                <a:srgbClr val="FFFFFF"/>
              </a:solidFill>
              <a:latin typeface="Arial"/>
              <a:ea typeface="+mn-ea"/>
              <a:cs typeface="+mn-cs"/>
            </a:rPr>
            <a:t>Policy workshops  </a:t>
          </a:r>
        </a:p>
        <a:p>
          <a:pPr>
            <a:buNone/>
          </a:pPr>
          <a:r>
            <a:rPr lang="en-GB" sz="900" b="0">
              <a:solidFill>
                <a:srgbClr val="FFFFFF"/>
              </a:solidFill>
              <a:latin typeface="Arial"/>
              <a:ea typeface="+mn-ea"/>
              <a:cs typeface="+mn-cs"/>
            </a:rPr>
            <a:t>to discuss and develop proposals</a:t>
          </a:r>
          <a:endParaRPr lang="en-GB" sz="900">
            <a:solidFill>
              <a:srgbClr val="B2B2B2"/>
            </a:solidFill>
            <a:latin typeface="Arial"/>
            <a:ea typeface="+mn-ea"/>
            <a:cs typeface="+mn-cs"/>
          </a:endParaRPr>
        </a:p>
      </dgm:t>
    </dgm:pt>
    <dgm:pt modelId="{390FE0D9-3234-49DA-8D2A-87E5C9903BAD}" type="parTrans" cxnId="{9CC0B67A-F11F-416F-8077-58E0A5614C94}">
      <dgm:prSet/>
      <dgm:spPr/>
      <dgm:t>
        <a:bodyPr/>
        <a:lstStyle/>
        <a:p>
          <a:endParaRPr lang="en-GB"/>
        </a:p>
      </dgm:t>
    </dgm:pt>
    <dgm:pt modelId="{A4D76CB2-F9F3-4042-BBA1-488ACC7621D2}" type="sibTrans" cxnId="{9CC0B67A-F11F-416F-8077-58E0A5614C94}">
      <dgm:prSet/>
      <dgm:spPr/>
      <dgm:t>
        <a:bodyPr/>
        <a:lstStyle/>
        <a:p>
          <a:endParaRPr lang="en-GB"/>
        </a:p>
      </dgm:t>
    </dgm:pt>
    <dgm:pt modelId="{AE7F054F-F882-4164-8EF3-8919D3C4014A}">
      <dgm:prSet custT="1"/>
      <dgm:spPr>
        <a:xfrm>
          <a:off x="2160138" y="605265"/>
          <a:ext cx="905022" cy="1680827"/>
        </a:xfrm>
        <a:prstGeom prst="roundRect">
          <a:avLst/>
        </a:prstGeom>
        <a:solidFill>
          <a:srgbClr val="00999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2B2B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GB" sz="1000" b="1">
              <a:solidFill>
                <a:srgbClr val="FFFFFF"/>
              </a:solidFill>
              <a:latin typeface="Arial"/>
              <a:ea typeface="+mn-ea"/>
              <a:cs typeface="+mn-cs"/>
            </a:rPr>
            <a:t>Proposals submitted </a:t>
          </a:r>
          <a:r>
            <a:rPr lang="en-GB" sz="1000" b="0">
              <a:solidFill>
                <a:srgbClr val="FFFFFF"/>
              </a:solidFill>
              <a:latin typeface="Arial"/>
              <a:ea typeface="+mn-ea"/>
              <a:cs typeface="+mn-cs"/>
            </a:rPr>
            <a:t> </a:t>
          </a:r>
        </a:p>
        <a:p>
          <a:pPr>
            <a:buNone/>
          </a:pPr>
          <a:r>
            <a:rPr lang="en-GB" sz="900" b="0">
              <a:solidFill>
                <a:srgbClr val="FFFFFF"/>
              </a:solidFill>
              <a:latin typeface="Arial"/>
              <a:ea typeface="+mn-ea"/>
              <a:cs typeface="+mn-cs"/>
            </a:rPr>
            <a:t>and negotiation start</a:t>
          </a:r>
          <a:endParaRPr lang="en-GB" sz="900">
            <a:solidFill>
              <a:srgbClr val="B2B2B2"/>
            </a:solidFill>
            <a:latin typeface="Arial"/>
            <a:ea typeface="+mn-ea"/>
            <a:cs typeface="+mn-cs"/>
          </a:endParaRPr>
        </a:p>
      </dgm:t>
    </dgm:pt>
    <dgm:pt modelId="{C38ECA7F-99BD-434A-B156-886D09CBCD8E}" type="parTrans" cxnId="{EBB0CEB1-44C9-447E-8C22-9C31580BC8B4}">
      <dgm:prSet/>
      <dgm:spPr/>
      <dgm:t>
        <a:bodyPr/>
        <a:lstStyle/>
        <a:p>
          <a:endParaRPr lang="en-GB"/>
        </a:p>
      </dgm:t>
    </dgm:pt>
    <dgm:pt modelId="{4A324FD5-ECE2-4DC6-858F-FCAA62953393}" type="sibTrans" cxnId="{EBB0CEB1-44C9-447E-8C22-9C31580BC8B4}">
      <dgm:prSet/>
      <dgm:spPr/>
      <dgm:t>
        <a:bodyPr/>
        <a:lstStyle/>
        <a:p>
          <a:endParaRPr lang="en-GB"/>
        </a:p>
      </dgm:t>
    </dgm:pt>
    <dgm:pt modelId="{C7AFF68D-E337-400F-90C2-40636B816716}">
      <dgm:prSet phldrT="[Text]" custT="1"/>
      <dgm:spPr>
        <a:xfrm>
          <a:off x="5327716" y="605265"/>
          <a:ext cx="905022" cy="1680827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rgbClr val="B2B2B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GB" sz="1000" b="1">
              <a:solidFill>
                <a:srgbClr val="FFFFFF"/>
              </a:solidFill>
              <a:latin typeface="Arial"/>
              <a:ea typeface="+mn-ea"/>
              <a:cs typeface="+mn-cs"/>
            </a:rPr>
            <a:t>Heads of Terms</a:t>
          </a:r>
          <a:r>
            <a:rPr lang="en-GB" sz="1000" b="0">
              <a:solidFill>
                <a:srgbClr val="FFFFFF"/>
              </a:solidFill>
              <a:latin typeface="Arial"/>
              <a:ea typeface="+mn-ea"/>
              <a:cs typeface="+mn-cs"/>
            </a:rPr>
            <a:t> </a:t>
          </a:r>
        </a:p>
        <a:p>
          <a:pPr>
            <a:buNone/>
          </a:pPr>
          <a:r>
            <a:rPr lang="en-GB" sz="900" b="0">
              <a:solidFill>
                <a:srgbClr val="FFFFFF"/>
              </a:solidFill>
              <a:latin typeface="Arial"/>
              <a:ea typeface="+mn-ea"/>
              <a:cs typeface="+mn-cs"/>
            </a:rPr>
            <a:t>goes public once agreement ‘in principle’ reached</a:t>
          </a:r>
          <a:endParaRPr lang="en-GB" sz="900">
            <a:solidFill>
              <a:srgbClr val="B2B2B2"/>
            </a:solidFill>
            <a:latin typeface="Arial"/>
            <a:ea typeface="+mn-ea"/>
            <a:cs typeface="+mn-cs"/>
          </a:endParaRPr>
        </a:p>
      </dgm:t>
    </dgm:pt>
    <dgm:pt modelId="{9289E760-3257-4B2B-A2BF-FB0794292AD6}" type="parTrans" cxnId="{CCE8C94E-75EB-4C8C-94AE-709B44DD2A61}">
      <dgm:prSet/>
      <dgm:spPr/>
      <dgm:t>
        <a:bodyPr/>
        <a:lstStyle/>
        <a:p>
          <a:endParaRPr lang="en-GB"/>
        </a:p>
      </dgm:t>
    </dgm:pt>
    <dgm:pt modelId="{0113C96F-8126-4F83-ADFD-1F8CEC1952A7}" type="sibTrans" cxnId="{CCE8C94E-75EB-4C8C-94AE-709B44DD2A61}">
      <dgm:prSet/>
      <dgm:spPr/>
      <dgm:t>
        <a:bodyPr/>
        <a:lstStyle/>
        <a:p>
          <a:endParaRPr lang="en-GB"/>
        </a:p>
      </dgm:t>
    </dgm:pt>
    <dgm:pt modelId="{05E448A2-49AE-4D75-90E6-7B95074DEFB1}">
      <dgm:prSet phldrT="[Text]" custT="1"/>
      <dgm:spPr>
        <a:xfrm>
          <a:off x="6383576" y="605265"/>
          <a:ext cx="905022" cy="1680827"/>
        </a:xfrm>
        <a:prstGeom prst="roundRect">
          <a:avLst/>
        </a:prstGeom>
        <a:solidFill>
          <a:srgbClr val="00999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2B2B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GB" sz="1000" b="1">
              <a:solidFill>
                <a:srgbClr val="FFFFFF"/>
              </a:solidFill>
              <a:latin typeface="Arial"/>
              <a:ea typeface="+mn-ea"/>
              <a:cs typeface="+mn-cs"/>
            </a:rPr>
            <a:t>Business case sign off</a:t>
          </a:r>
        </a:p>
        <a:p>
          <a:pPr>
            <a:buNone/>
          </a:pPr>
          <a:r>
            <a:rPr lang="en-GB" sz="800" b="0">
              <a:solidFill>
                <a:srgbClr val="FFFFFF"/>
              </a:solidFill>
              <a:latin typeface="Arial"/>
              <a:ea typeface="+mn-ea"/>
              <a:cs typeface="+mn-cs"/>
            </a:rPr>
            <a:t>by policy officials and DA governments</a:t>
          </a:r>
          <a:endParaRPr lang="en-GB" sz="1000" b="0">
            <a:solidFill>
              <a:srgbClr val="FFFFFF"/>
            </a:solidFill>
            <a:latin typeface="Arial"/>
            <a:ea typeface="+mn-ea"/>
            <a:cs typeface="+mn-cs"/>
          </a:endParaRPr>
        </a:p>
        <a:p>
          <a:pPr>
            <a:buNone/>
          </a:pPr>
          <a:endParaRPr lang="en-GB" sz="1000" b="1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8D38402D-2B55-43F9-99EC-037F088E0C42}" type="parTrans" cxnId="{306DF022-3317-4FAD-885F-3DBB8C1EA355}">
      <dgm:prSet/>
      <dgm:spPr/>
      <dgm:t>
        <a:bodyPr/>
        <a:lstStyle/>
        <a:p>
          <a:endParaRPr lang="en-GB"/>
        </a:p>
      </dgm:t>
    </dgm:pt>
    <dgm:pt modelId="{3C205DF0-D776-42AE-B1CF-D9AB4C78FD47}" type="sibTrans" cxnId="{306DF022-3317-4FAD-885F-3DBB8C1EA355}">
      <dgm:prSet/>
      <dgm:spPr/>
      <dgm:t>
        <a:bodyPr/>
        <a:lstStyle/>
        <a:p>
          <a:endParaRPr lang="en-GB"/>
        </a:p>
      </dgm:t>
    </dgm:pt>
    <dgm:pt modelId="{BA69B4F2-3172-4868-B31A-E511807778F4}">
      <dgm:prSet phldrT="[Text]" custT="1"/>
      <dgm:spPr>
        <a:xfrm>
          <a:off x="7439435" y="605265"/>
          <a:ext cx="905022" cy="1680827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rgbClr val="B2B2B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GB" sz="1000" b="1" dirty="0">
              <a:solidFill>
                <a:srgbClr val="FFFFFF"/>
              </a:solidFill>
              <a:latin typeface="Arial"/>
              <a:ea typeface="+mn-ea"/>
              <a:cs typeface="+mn-cs"/>
            </a:rPr>
            <a:t>Full Deal Document </a:t>
          </a:r>
        </a:p>
        <a:p>
          <a:pPr>
            <a:buNone/>
          </a:pPr>
          <a:r>
            <a:rPr lang="en-GB" sz="900" b="0" dirty="0">
              <a:solidFill>
                <a:srgbClr val="FFFFFF"/>
              </a:solidFill>
              <a:latin typeface="Arial"/>
              <a:ea typeface="+mn-ea"/>
              <a:cs typeface="+mn-cs"/>
            </a:rPr>
            <a:t>goes public confirming deal contents</a:t>
          </a:r>
          <a:endParaRPr lang="en-GB" sz="900" dirty="0">
            <a:solidFill>
              <a:srgbClr val="B2B2B2"/>
            </a:solidFill>
            <a:latin typeface="Arial"/>
            <a:ea typeface="+mn-ea"/>
            <a:cs typeface="+mn-cs"/>
          </a:endParaRPr>
        </a:p>
      </dgm:t>
    </dgm:pt>
    <dgm:pt modelId="{17D221FB-0921-4DC0-A546-D54BD8F1CFB6}" type="parTrans" cxnId="{50748198-6D03-4EBB-BFA7-E65FC12C4301}">
      <dgm:prSet/>
      <dgm:spPr/>
      <dgm:t>
        <a:bodyPr/>
        <a:lstStyle/>
        <a:p>
          <a:endParaRPr lang="en-GB"/>
        </a:p>
      </dgm:t>
    </dgm:pt>
    <dgm:pt modelId="{9BC430DF-90E3-4F52-9E90-A709F80BBF21}" type="sibTrans" cxnId="{50748198-6D03-4EBB-BFA7-E65FC12C4301}">
      <dgm:prSet/>
      <dgm:spPr/>
      <dgm:t>
        <a:bodyPr/>
        <a:lstStyle/>
        <a:p>
          <a:endParaRPr lang="en-GB"/>
        </a:p>
      </dgm:t>
    </dgm:pt>
    <dgm:pt modelId="{D4F6D60D-DF76-4BD0-9FAE-9CFB02B31949}">
      <dgm:prSet phldrT="[Text]" custT="1"/>
      <dgm:spPr>
        <a:xfrm>
          <a:off x="8456017" y="605265"/>
          <a:ext cx="905022" cy="1680827"/>
        </a:xfrm>
        <a:prstGeom prst="roundRect">
          <a:avLst/>
        </a:prstGeom>
        <a:solidFill>
          <a:srgbClr val="00999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2B2B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GB" sz="1000" b="1">
              <a:solidFill>
                <a:srgbClr val="FFFFFF"/>
              </a:solidFill>
              <a:latin typeface="Arial"/>
              <a:ea typeface="+mn-ea"/>
              <a:cs typeface="+mn-cs"/>
            </a:rPr>
            <a:t>Implement Projects</a:t>
          </a:r>
        </a:p>
        <a:p>
          <a:pPr>
            <a:buNone/>
          </a:pPr>
          <a:r>
            <a:rPr lang="en-GB" sz="900" b="0">
              <a:solidFill>
                <a:srgbClr val="FFFFFF"/>
              </a:solidFill>
              <a:latin typeface="Arial"/>
              <a:ea typeface="+mn-ea"/>
              <a:cs typeface="+mn-cs"/>
            </a:rPr>
            <a:t>and on going assurance </a:t>
          </a:r>
          <a:endParaRPr lang="en-GB" sz="900" b="0">
            <a:solidFill>
              <a:srgbClr val="B2B2B2"/>
            </a:solidFill>
            <a:latin typeface="Arial"/>
            <a:ea typeface="+mn-ea"/>
            <a:cs typeface="+mn-cs"/>
          </a:endParaRPr>
        </a:p>
      </dgm:t>
    </dgm:pt>
    <dgm:pt modelId="{F3CBC070-F994-4222-B93E-8B447B63134A}" type="parTrans" cxnId="{1E03F89E-B090-4915-82B9-6F9D17364856}">
      <dgm:prSet/>
      <dgm:spPr/>
      <dgm:t>
        <a:bodyPr/>
        <a:lstStyle/>
        <a:p>
          <a:endParaRPr lang="en-GB"/>
        </a:p>
      </dgm:t>
    </dgm:pt>
    <dgm:pt modelId="{3AEF931A-33EE-4CE7-96DA-FD2901B2C60C}" type="sibTrans" cxnId="{1E03F89E-B090-4915-82B9-6F9D17364856}">
      <dgm:prSet/>
      <dgm:spPr/>
      <dgm:t>
        <a:bodyPr/>
        <a:lstStyle/>
        <a:p>
          <a:endParaRPr lang="en-GB"/>
        </a:p>
      </dgm:t>
    </dgm:pt>
    <dgm:pt modelId="{EA603F2B-8D26-45D1-8E77-1CB5CCDD5D3E}">
      <dgm:prSet custT="1"/>
      <dgm:spPr>
        <a:xfrm>
          <a:off x="4271857" y="605265"/>
          <a:ext cx="905022" cy="1680827"/>
        </a:xfrm>
        <a:prstGeom prst="roundRect">
          <a:avLst/>
        </a:prstGeom>
        <a:solidFill>
          <a:srgbClr val="00999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2B2B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GB" sz="1000" b="1">
              <a:solidFill>
                <a:srgbClr val="FFFFFF"/>
              </a:solidFill>
              <a:latin typeface="Arial"/>
              <a:ea typeface="+mn-ea"/>
              <a:cs typeface="+mn-cs"/>
            </a:rPr>
            <a:t>Partnership and Investment</a:t>
          </a:r>
        </a:p>
        <a:p>
          <a:pPr>
            <a:buNone/>
          </a:pPr>
          <a:r>
            <a:rPr lang="en-GB" sz="900" b="0">
              <a:solidFill>
                <a:srgbClr val="FFFFFF"/>
              </a:solidFill>
              <a:latin typeface="Arial"/>
              <a:ea typeface="+mn-ea"/>
              <a:cs typeface="+mn-cs"/>
            </a:rPr>
            <a:t>Ensure strong local / private sector  </a:t>
          </a:r>
          <a:r>
            <a:rPr lang="en-GB" sz="900" b="0" err="1">
              <a:solidFill>
                <a:srgbClr val="FFFFFF"/>
              </a:solidFill>
              <a:latin typeface="Arial"/>
              <a:ea typeface="+mn-ea"/>
              <a:cs typeface="+mn-cs"/>
            </a:rPr>
            <a:t>part’ship</a:t>
          </a:r>
          <a:r>
            <a:rPr lang="en-GB" sz="900" b="0">
              <a:solidFill>
                <a:srgbClr val="FFFFFF"/>
              </a:solidFill>
              <a:latin typeface="Arial"/>
              <a:ea typeface="+mn-ea"/>
              <a:cs typeface="+mn-cs"/>
            </a:rPr>
            <a:t> and </a:t>
          </a:r>
          <a:r>
            <a:rPr lang="en-GB" sz="900" b="0" err="1">
              <a:solidFill>
                <a:srgbClr val="FFFFFF"/>
              </a:solidFill>
              <a:latin typeface="Arial"/>
              <a:ea typeface="+mn-ea"/>
              <a:cs typeface="+mn-cs"/>
            </a:rPr>
            <a:t>invest’nt</a:t>
          </a:r>
          <a:endParaRPr lang="en-GB" sz="900" b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B39799CB-09BC-4471-BC46-3E9773FC9F7F}" type="parTrans" cxnId="{D1A23EC7-801A-404A-AC85-17C1361311B3}">
      <dgm:prSet/>
      <dgm:spPr/>
      <dgm:t>
        <a:bodyPr/>
        <a:lstStyle/>
        <a:p>
          <a:endParaRPr lang="en-GB"/>
        </a:p>
      </dgm:t>
    </dgm:pt>
    <dgm:pt modelId="{6D951BEC-154E-4E47-A5A0-97956DB089BE}" type="sibTrans" cxnId="{D1A23EC7-801A-404A-AC85-17C1361311B3}">
      <dgm:prSet/>
      <dgm:spPr/>
      <dgm:t>
        <a:bodyPr/>
        <a:lstStyle/>
        <a:p>
          <a:endParaRPr lang="en-GB"/>
        </a:p>
      </dgm:t>
    </dgm:pt>
    <dgm:pt modelId="{41B651F0-599D-461D-ACA1-A7BD3D562955}" type="pres">
      <dgm:prSet presAssocID="{9E00525B-DF05-40F9-BF17-E54C17313CBA}" presName="CompostProcess" presStyleCnt="0">
        <dgm:presLayoutVars>
          <dgm:dir/>
          <dgm:resizeHandles val="exact"/>
        </dgm:presLayoutVars>
      </dgm:prSet>
      <dgm:spPr/>
    </dgm:pt>
    <dgm:pt modelId="{65331915-1984-4D13-BDEE-025FA2C69972}" type="pres">
      <dgm:prSet presAssocID="{9E00525B-DF05-40F9-BF17-E54C17313CBA}" presName="arrow" presStyleLbl="bgShp" presStyleIdx="0" presStyleCnt="1" custScaleX="117647" custScaleY="95205" custLinFactNeighborX="-2503" custLinFactNeighborY="-29625"/>
      <dgm:spPr>
        <a:xfrm>
          <a:off x="0" y="0"/>
          <a:ext cx="9361035" cy="4000578"/>
        </a:xfrm>
        <a:prstGeom prst="rightArrow">
          <a:avLst/>
        </a:prstGeom>
        <a:solidFill>
          <a:srgbClr val="009999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8EC568A0-3D95-4024-9E52-2C0E05D69E70}" type="pres">
      <dgm:prSet presAssocID="{9E00525B-DF05-40F9-BF17-E54C17313CBA}" presName="linearProcess" presStyleCnt="0"/>
      <dgm:spPr/>
    </dgm:pt>
    <dgm:pt modelId="{A4AF2928-9B99-4428-8E62-2243EE1193F3}" type="pres">
      <dgm:prSet presAssocID="{2C3EEF5C-F8F9-4DEB-89EC-AF3AB8A7C1BF}" presName="textNode" presStyleLbl="node1" presStyleIdx="0" presStyleCnt="9" custLinFactNeighborX="29070" custLinFactNeighborY="-38990">
        <dgm:presLayoutVars>
          <dgm:bulletEnabled val="1"/>
        </dgm:presLayoutVars>
      </dgm:prSet>
      <dgm:spPr/>
    </dgm:pt>
    <dgm:pt modelId="{B4C49FF4-094D-46B6-A187-0FA2750A7CAE}" type="pres">
      <dgm:prSet presAssocID="{8CFDAEBE-A653-4F0F-B898-C9EA9B33DB84}" presName="sibTrans" presStyleCnt="0"/>
      <dgm:spPr/>
    </dgm:pt>
    <dgm:pt modelId="{463203F7-ED5B-440F-AA69-C4158867EAD3}" type="pres">
      <dgm:prSet presAssocID="{005C558D-5656-4152-A7AC-EFEF15505761}" presName="textNode" presStyleLbl="node1" presStyleIdx="1" presStyleCnt="9" custLinFactNeighborX="29070" custLinFactNeighborY="-38990">
        <dgm:presLayoutVars>
          <dgm:bulletEnabled val="1"/>
        </dgm:presLayoutVars>
      </dgm:prSet>
      <dgm:spPr/>
    </dgm:pt>
    <dgm:pt modelId="{2CAC289B-E306-48DE-94FE-6C6A1F0FE84D}" type="pres">
      <dgm:prSet presAssocID="{BED58824-D202-4912-AA0F-A0E048BEF2C2}" presName="sibTrans" presStyleCnt="0"/>
      <dgm:spPr/>
    </dgm:pt>
    <dgm:pt modelId="{333A5833-30F5-4874-8403-44034129A6A9}" type="pres">
      <dgm:prSet presAssocID="{AE7F054F-F882-4164-8EF3-8919D3C4014A}" presName="textNode" presStyleLbl="node1" presStyleIdx="2" presStyleCnt="9" custLinFactNeighborX="29070" custLinFactNeighborY="-38990">
        <dgm:presLayoutVars>
          <dgm:bulletEnabled val="1"/>
        </dgm:presLayoutVars>
      </dgm:prSet>
      <dgm:spPr/>
    </dgm:pt>
    <dgm:pt modelId="{BA9F7094-619A-455F-8BEE-E7E2AAF4B1AF}" type="pres">
      <dgm:prSet presAssocID="{4A324FD5-ECE2-4DC6-858F-FCAA62953393}" presName="sibTrans" presStyleCnt="0"/>
      <dgm:spPr/>
    </dgm:pt>
    <dgm:pt modelId="{F367A4E2-9C31-4EAE-B4C6-8B34DAD259C1}" type="pres">
      <dgm:prSet presAssocID="{ADF1343F-0BFC-4B39-AE21-BF13D1CD8774}" presName="textNode" presStyleLbl="node1" presStyleIdx="3" presStyleCnt="9" custLinFactNeighborX="29070" custLinFactNeighborY="-38990">
        <dgm:presLayoutVars>
          <dgm:bulletEnabled val="1"/>
        </dgm:presLayoutVars>
      </dgm:prSet>
      <dgm:spPr/>
    </dgm:pt>
    <dgm:pt modelId="{78ABC726-FA77-4C96-A0CD-B5647407B422}" type="pres">
      <dgm:prSet presAssocID="{A4D76CB2-F9F3-4042-BBA1-488ACC7621D2}" presName="sibTrans" presStyleCnt="0"/>
      <dgm:spPr/>
    </dgm:pt>
    <dgm:pt modelId="{B7BC872D-144C-4C68-B58B-9BF1686B5D23}" type="pres">
      <dgm:prSet presAssocID="{EA603F2B-8D26-45D1-8E77-1CB5CCDD5D3E}" presName="textNode" presStyleLbl="node1" presStyleIdx="4" presStyleCnt="9" custLinFactNeighborX="29070" custLinFactNeighborY="-38990">
        <dgm:presLayoutVars>
          <dgm:bulletEnabled val="1"/>
        </dgm:presLayoutVars>
      </dgm:prSet>
      <dgm:spPr/>
    </dgm:pt>
    <dgm:pt modelId="{DCF6E16A-4EF0-4A86-A018-D28D2A6B4024}" type="pres">
      <dgm:prSet presAssocID="{6D951BEC-154E-4E47-A5A0-97956DB089BE}" presName="sibTrans" presStyleCnt="0"/>
      <dgm:spPr/>
    </dgm:pt>
    <dgm:pt modelId="{6809C3BB-CFF7-454E-A778-E473D1EBF593}" type="pres">
      <dgm:prSet presAssocID="{C7AFF68D-E337-400F-90C2-40636B816716}" presName="textNode" presStyleLbl="node1" presStyleIdx="5" presStyleCnt="9" custLinFactNeighborX="29070" custLinFactNeighborY="-38990">
        <dgm:presLayoutVars>
          <dgm:bulletEnabled val="1"/>
        </dgm:presLayoutVars>
      </dgm:prSet>
      <dgm:spPr/>
    </dgm:pt>
    <dgm:pt modelId="{1F1DB79C-352C-49E2-84EC-DDE897617AA6}" type="pres">
      <dgm:prSet presAssocID="{0113C96F-8126-4F83-ADFD-1F8CEC1952A7}" presName="sibTrans" presStyleCnt="0"/>
      <dgm:spPr/>
    </dgm:pt>
    <dgm:pt modelId="{FFC86B9E-3342-412A-B42C-7CF7ABC24797}" type="pres">
      <dgm:prSet presAssocID="{05E448A2-49AE-4D75-90E6-7B95074DEFB1}" presName="textNode" presStyleLbl="node1" presStyleIdx="6" presStyleCnt="9" custLinFactNeighborX="29070" custLinFactNeighborY="-38990">
        <dgm:presLayoutVars>
          <dgm:bulletEnabled val="1"/>
        </dgm:presLayoutVars>
      </dgm:prSet>
      <dgm:spPr/>
    </dgm:pt>
    <dgm:pt modelId="{5CFCD690-A29C-4D86-84DD-1E1A7FF88DCA}" type="pres">
      <dgm:prSet presAssocID="{3C205DF0-D776-42AE-B1CF-D9AB4C78FD47}" presName="sibTrans" presStyleCnt="0"/>
      <dgm:spPr/>
    </dgm:pt>
    <dgm:pt modelId="{A2D1B631-8FA9-453A-BAE6-7C33F26AF247}" type="pres">
      <dgm:prSet presAssocID="{BA69B4F2-3172-4868-B31A-E511807778F4}" presName="textNode" presStyleLbl="node1" presStyleIdx="7" presStyleCnt="9" custLinFactNeighborX="29070" custLinFactNeighborY="-38990">
        <dgm:presLayoutVars>
          <dgm:bulletEnabled val="1"/>
        </dgm:presLayoutVars>
      </dgm:prSet>
      <dgm:spPr/>
    </dgm:pt>
    <dgm:pt modelId="{B4F2406C-6DCD-440B-91F0-B9DC9B6707A2}" type="pres">
      <dgm:prSet presAssocID="{9BC430DF-90E3-4F52-9E90-A709F80BBF21}" presName="sibTrans" presStyleCnt="0"/>
      <dgm:spPr/>
    </dgm:pt>
    <dgm:pt modelId="{ED5F2A7F-9C15-43F3-AAF1-9B4925AA6E7E}" type="pres">
      <dgm:prSet presAssocID="{D4F6D60D-DF76-4BD0-9FAE-9CFB02B31949}" presName="textNode" presStyleLbl="node1" presStyleIdx="8" presStyleCnt="9" custLinFactNeighborX="29070" custLinFactNeighborY="-38990">
        <dgm:presLayoutVars>
          <dgm:bulletEnabled val="1"/>
        </dgm:presLayoutVars>
      </dgm:prSet>
      <dgm:spPr/>
    </dgm:pt>
  </dgm:ptLst>
  <dgm:cxnLst>
    <dgm:cxn modelId="{306DF022-3317-4FAD-885F-3DBB8C1EA355}" srcId="{9E00525B-DF05-40F9-BF17-E54C17313CBA}" destId="{05E448A2-49AE-4D75-90E6-7B95074DEFB1}" srcOrd="6" destOrd="0" parTransId="{8D38402D-2B55-43F9-99EC-037F088E0C42}" sibTransId="{3C205DF0-D776-42AE-B1CF-D9AB4C78FD47}"/>
    <dgm:cxn modelId="{301DA52F-9D21-402B-B357-4E71BA125D5E}" type="presOf" srcId="{EA603F2B-8D26-45D1-8E77-1CB5CCDD5D3E}" destId="{B7BC872D-144C-4C68-B58B-9BF1686B5D23}" srcOrd="0" destOrd="0" presId="urn:microsoft.com/office/officeart/2005/8/layout/hProcess9"/>
    <dgm:cxn modelId="{9807D661-D2D3-421B-9F0D-B22F8AA9DBA1}" type="presOf" srcId="{AE7F054F-F882-4164-8EF3-8919D3C4014A}" destId="{333A5833-30F5-4874-8403-44034129A6A9}" srcOrd="0" destOrd="0" presId="urn:microsoft.com/office/officeart/2005/8/layout/hProcess9"/>
    <dgm:cxn modelId="{CCE8C94E-75EB-4C8C-94AE-709B44DD2A61}" srcId="{9E00525B-DF05-40F9-BF17-E54C17313CBA}" destId="{C7AFF68D-E337-400F-90C2-40636B816716}" srcOrd="5" destOrd="0" parTransId="{9289E760-3257-4B2B-A2BF-FB0794292AD6}" sibTransId="{0113C96F-8126-4F83-ADFD-1F8CEC1952A7}"/>
    <dgm:cxn modelId="{7C2C1450-F0FC-40F5-8FE5-03A240F5A2E1}" type="presOf" srcId="{9E00525B-DF05-40F9-BF17-E54C17313CBA}" destId="{41B651F0-599D-461D-ACA1-A7BD3D562955}" srcOrd="0" destOrd="0" presId="urn:microsoft.com/office/officeart/2005/8/layout/hProcess9"/>
    <dgm:cxn modelId="{9CC0B67A-F11F-416F-8077-58E0A5614C94}" srcId="{9E00525B-DF05-40F9-BF17-E54C17313CBA}" destId="{ADF1343F-0BFC-4B39-AE21-BF13D1CD8774}" srcOrd="3" destOrd="0" parTransId="{390FE0D9-3234-49DA-8D2A-87E5C9903BAD}" sibTransId="{A4D76CB2-F9F3-4042-BBA1-488ACC7621D2}"/>
    <dgm:cxn modelId="{4804587D-7556-42C3-B66A-F84178C5B8FE}" type="presOf" srcId="{C7AFF68D-E337-400F-90C2-40636B816716}" destId="{6809C3BB-CFF7-454E-A778-E473D1EBF593}" srcOrd="0" destOrd="0" presId="urn:microsoft.com/office/officeart/2005/8/layout/hProcess9"/>
    <dgm:cxn modelId="{AFD5028A-D2FF-4477-B38A-3301164A660D}" srcId="{9E00525B-DF05-40F9-BF17-E54C17313CBA}" destId="{2C3EEF5C-F8F9-4DEB-89EC-AF3AB8A7C1BF}" srcOrd="0" destOrd="0" parTransId="{8A04044C-107D-49B0-A700-F3E0408C753D}" sibTransId="{8CFDAEBE-A653-4F0F-B898-C9EA9B33DB84}"/>
    <dgm:cxn modelId="{50748198-6D03-4EBB-BFA7-E65FC12C4301}" srcId="{9E00525B-DF05-40F9-BF17-E54C17313CBA}" destId="{BA69B4F2-3172-4868-B31A-E511807778F4}" srcOrd="7" destOrd="0" parTransId="{17D221FB-0921-4DC0-A546-D54BD8F1CFB6}" sibTransId="{9BC430DF-90E3-4F52-9E90-A709F80BBF21}"/>
    <dgm:cxn modelId="{382FE498-81A6-4B8B-B548-EAACCDFD5829}" type="presOf" srcId="{D4F6D60D-DF76-4BD0-9FAE-9CFB02B31949}" destId="{ED5F2A7F-9C15-43F3-AAF1-9B4925AA6E7E}" srcOrd="0" destOrd="0" presId="urn:microsoft.com/office/officeart/2005/8/layout/hProcess9"/>
    <dgm:cxn modelId="{1E03F89E-B090-4915-82B9-6F9D17364856}" srcId="{9E00525B-DF05-40F9-BF17-E54C17313CBA}" destId="{D4F6D60D-DF76-4BD0-9FAE-9CFB02B31949}" srcOrd="8" destOrd="0" parTransId="{F3CBC070-F994-4222-B93E-8B447B63134A}" sibTransId="{3AEF931A-33EE-4CE7-96DA-FD2901B2C60C}"/>
    <dgm:cxn modelId="{186E2DA4-1171-442A-9909-587D9485B03A}" srcId="{9E00525B-DF05-40F9-BF17-E54C17313CBA}" destId="{005C558D-5656-4152-A7AC-EFEF15505761}" srcOrd="1" destOrd="0" parTransId="{87699A82-F2AD-4791-8316-65985A5FB080}" sibTransId="{BED58824-D202-4912-AA0F-A0E048BEF2C2}"/>
    <dgm:cxn modelId="{EBB0CEB1-44C9-447E-8C22-9C31580BC8B4}" srcId="{9E00525B-DF05-40F9-BF17-E54C17313CBA}" destId="{AE7F054F-F882-4164-8EF3-8919D3C4014A}" srcOrd="2" destOrd="0" parTransId="{C38ECA7F-99BD-434A-B156-886D09CBCD8E}" sibTransId="{4A324FD5-ECE2-4DC6-858F-FCAA62953393}"/>
    <dgm:cxn modelId="{E5D560B5-1E0A-4FC9-A9B1-445E86A37352}" type="presOf" srcId="{ADF1343F-0BFC-4B39-AE21-BF13D1CD8774}" destId="{F367A4E2-9C31-4EAE-B4C6-8B34DAD259C1}" srcOrd="0" destOrd="0" presId="urn:microsoft.com/office/officeart/2005/8/layout/hProcess9"/>
    <dgm:cxn modelId="{379E51C2-E1E2-4BC5-BD1A-4DC1ACB1457A}" type="presOf" srcId="{2C3EEF5C-F8F9-4DEB-89EC-AF3AB8A7C1BF}" destId="{A4AF2928-9B99-4428-8E62-2243EE1193F3}" srcOrd="0" destOrd="0" presId="urn:microsoft.com/office/officeart/2005/8/layout/hProcess9"/>
    <dgm:cxn modelId="{D1A23EC7-801A-404A-AC85-17C1361311B3}" srcId="{9E00525B-DF05-40F9-BF17-E54C17313CBA}" destId="{EA603F2B-8D26-45D1-8E77-1CB5CCDD5D3E}" srcOrd="4" destOrd="0" parTransId="{B39799CB-09BC-4471-BC46-3E9773FC9F7F}" sibTransId="{6D951BEC-154E-4E47-A5A0-97956DB089BE}"/>
    <dgm:cxn modelId="{0A0B75DB-9B54-4CDB-A1A7-EAA3D34B72EB}" type="presOf" srcId="{005C558D-5656-4152-A7AC-EFEF15505761}" destId="{463203F7-ED5B-440F-AA69-C4158867EAD3}" srcOrd="0" destOrd="0" presId="urn:microsoft.com/office/officeart/2005/8/layout/hProcess9"/>
    <dgm:cxn modelId="{9C751BE2-1848-45E1-8B3E-19DB30E51FE4}" type="presOf" srcId="{BA69B4F2-3172-4868-B31A-E511807778F4}" destId="{A2D1B631-8FA9-453A-BAE6-7C33F26AF247}" srcOrd="0" destOrd="0" presId="urn:microsoft.com/office/officeart/2005/8/layout/hProcess9"/>
    <dgm:cxn modelId="{28B098F3-F5FF-4EDC-BEA5-E6E1BA779130}" type="presOf" srcId="{05E448A2-49AE-4D75-90E6-7B95074DEFB1}" destId="{FFC86B9E-3342-412A-B42C-7CF7ABC24797}" srcOrd="0" destOrd="0" presId="urn:microsoft.com/office/officeart/2005/8/layout/hProcess9"/>
    <dgm:cxn modelId="{A0203F6C-B7BF-4F46-BEFD-F0B9E4000957}" type="presParOf" srcId="{41B651F0-599D-461D-ACA1-A7BD3D562955}" destId="{65331915-1984-4D13-BDEE-025FA2C69972}" srcOrd="0" destOrd="0" presId="urn:microsoft.com/office/officeart/2005/8/layout/hProcess9"/>
    <dgm:cxn modelId="{CE98242C-C700-446D-AB0F-F4E0E716C6F0}" type="presParOf" srcId="{41B651F0-599D-461D-ACA1-A7BD3D562955}" destId="{8EC568A0-3D95-4024-9E52-2C0E05D69E70}" srcOrd="1" destOrd="0" presId="urn:microsoft.com/office/officeart/2005/8/layout/hProcess9"/>
    <dgm:cxn modelId="{13B44304-A411-4B38-A748-1FA1F839CDAC}" type="presParOf" srcId="{8EC568A0-3D95-4024-9E52-2C0E05D69E70}" destId="{A4AF2928-9B99-4428-8E62-2243EE1193F3}" srcOrd="0" destOrd="0" presId="urn:microsoft.com/office/officeart/2005/8/layout/hProcess9"/>
    <dgm:cxn modelId="{343013E3-78BE-47E3-BC95-C2E348DC3853}" type="presParOf" srcId="{8EC568A0-3D95-4024-9E52-2C0E05D69E70}" destId="{B4C49FF4-094D-46B6-A187-0FA2750A7CAE}" srcOrd="1" destOrd="0" presId="urn:microsoft.com/office/officeart/2005/8/layout/hProcess9"/>
    <dgm:cxn modelId="{4E27E857-9586-47C5-B6EA-A0DBBB2DDDF5}" type="presParOf" srcId="{8EC568A0-3D95-4024-9E52-2C0E05D69E70}" destId="{463203F7-ED5B-440F-AA69-C4158867EAD3}" srcOrd="2" destOrd="0" presId="urn:microsoft.com/office/officeart/2005/8/layout/hProcess9"/>
    <dgm:cxn modelId="{4627A779-B130-4A12-BBF1-F09256E5D944}" type="presParOf" srcId="{8EC568A0-3D95-4024-9E52-2C0E05D69E70}" destId="{2CAC289B-E306-48DE-94FE-6C6A1F0FE84D}" srcOrd="3" destOrd="0" presId="urn:microsoft.com/office/officeart/2005/8/layout/hProcess9"/>
    <dgm:cxn modelId="{3E2D5968-2F36-48C5-8257-8661ADD52E4B}" type="presParOf" srcId="{8EC568A0-3D95-4024-9E52-2C0E05D69E70}" destId="{333A5833-30F5-4874-8403-44034129A6A9}" srcOrd="4" destOrd="0" presId="urn:microsoft.com/office/officeart/2005/8/layout/hProcess9"/>
    <dgm:cxn modelId="{5DD15D0A-CF62-4125-A4C1-DC1B45981F4B}" type="presParOf" srcId="{8EC568A0-3D95-4024-9E52-2C0E05D69E70}" destId="{BA9F7094-619A-455F-8BEE-E7E2AAF4B1AF}" srcOrd="5" destOrd="0" presId="urn:microsoft.com/office/officeart/2005/8/layout/hProcess9"/>
    <dgm:cxn modelId="{2B924CEA-CAF0-4021-BA15-1900A14F8ACC}" type="presParOf" srcId="{8EC568A0-3D95-4024-9E52-2C0E05D69E70}" destId="{F367A4E2-9C31-4EAE-B4C6-8B34DAD259C1}" srcOrd="6" destOrd="0" presId="urn:microsoft.com/office/officeart/2005/8/layout/hProcess9"/>
    <dgm:cxn modelId="{8F2A43EC-3CB9-4385-8F09-90844BE500BA}" type="presParOf" srcId="{8EC568A0-3D95-4024-9E52-2C0E05D69E70}" destId="{78ABC726-FA77-4C96-A0CD-B5647407B422}" srcOrd="7" destOrd="0" presId="urn:microsoft.com/office/officeart/2005/8/layout/hProcess9"/>
    <dgm:cxn modelId="{5F94DCC6-0ED2-4192-B948-E999AE77C390}" type="presParOf" srcId="{8EC568A0-3D95-4024-9E52-2C0E05D69E70}" destId="{B7BC872D-144C-4C68-B58B-9BF1686B5D23}" srcOrd="8" destOrd="0" presId="urn:microsoft.com/office/officeart/2005/8/layout/hProcess9"/>
    <dgm:cxn modelId="{634802C2-87A0-43E0-A675-353589F208EE}" type="presParOf" srcId="{8EC568A0-3D95-4024-9E52-2C0E05D69E70}" destId="{DCF6E16A-4EF0-4A86-A018-D28D2A6B4024}" srcOrd="9" destOrd="0" presId="urn:microsoft.com/office/officeart/2005/8/layout/hProcess9"/>
    <dgm:cxn modelId="{CAF6DB4B-B741-4C5E-BB83-3041DB681D2E}" type="presParOf" srcId="{8EC568A0-3D95-4024-9E52-2C0E05D69E70}" destId="{6809C3BB-CFF7-454E-A778-E473D1EBF593}" srcOrd="10" destOrd="0" presId="urn:microsoft.com/office/officeart/2005/8/layout/hProcess9"/>
    <dgm:cxn modelId="{B549197F-41D8-4D02-B8A8-D740FCAC82FE}" type="presParOf" srcId="{8EC568A0-3D95-4024-9E52-2C0E05D69E70}" destId="{1F1DB79C-352C-49E2-84EC-DDE897617AA6}" srcOrd="11" destOrd="0" presId="urn:microsoft.com/office/officeart/2005/8/layout/hProcess9"/>
    <dgm:cxn modelId="{3CAF2574-FB4C-43B6-8B9C-4EE0695AAEC5}" type="presParOf" srcId="{8EC568A0-3D95-4024-9E52-2C0E05D69E70}" destId="{FFC86B9E-3342-412A-B42C-7CF7ABC24797}" srcOrd="12" destOrd="0" presId="urn:microsoft.com/office/officeart/2005/8/layout/hProcess9"/>
    <dgm:cxn modelId="{367D0AB1-1A52-4DE2-B984-6F01E96BF973}" type="presParOf" srcId="{8EC568A0-3D95-4024-9E52-2C0E05D69E70}" destId="{5CFCD690-A29C-4D86-84DD-1E1A7FF88DCA}" srcOrd="13" destOrd="0" presId="urn:microsoft.com/office/officeart/2005/8/layout/hProcess9"/>
    <dgm:cxn modelId="{A1E0F125-F21C-42D3-9A7D-AEF5AF848796}" type="presParOf" srcId="{8EC568A0-3D95-4024-9E52-2C0E05D69E70}" destId="{A2D1B631-8FA9-453A-BAE6-7C33F26AF247}" srcOrd="14" destOrd="0" presId="urn:microsoft.com/office/officeart/2005/8/layout/hProcess9"/>
    <dgm:cxn modelId="{2C2B0032-D52B-4768-8070-2BD2EE3CB7E2}" type="presParOf" srcId="{8EC568A0-3D95-4024-9E52-2C0E05D69E70}" destId="{B4F2406C-6DCD-440B-91F0-B9DC9B6707A2}" srcOrd="15" destOrd="0" presId="urn:microsoft.com/office/officeart/2005/8/layout/hProcess9"/>
    <dgm:cxn modelId="{195535B9-C9B1-4D36-9FDF-3DCA3B62B7FF}" type="presParOf" srcId="{8EC568A0-3D95-4024-9E52-2C0E05D69E70}" destId="{ED5F2A7F-9C15-43F3-AAF1-9B4925AA6E7E}" srcOrd="1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633741-0DBF-4EC2-8D12-6EE9ED491ED2}">
      <dsp:nvSpPr>
        <dsp:cNvPr id="0" name=""/>
        <dsp:cNvSpPr/>
      </dsp:nvSpPr>
      <dsp:spPr>
        <a:xfrm>
          <a:off x="866" y="966385"/>
          <a:ext cx="779443" cy="311777"/>
        </a:xfrm>
        <a:prstGeom prst="chevron">
          <a:avLst/>
        </a:prstGeom>
        <a:blipFill rotWithShape="0">
          <a:blip xmlns:r="http://schemas.openxmlformats.org/officeDocument/2006/relationships" r:embed="rId1"/>
          <a:srcRect/>
          <a:stretch>
            <a:fillRect t="-250000" b="-250000"/>
          </a:stretch>
        </a:blipFill>
        <a:ln w="25400" cap="flat" cmpd="sng" algn="ctr">
          <a:solidFill>
            <a:srgbClr val="B2B2B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>
              <a:solidFill>
                <a:srgbClr val="FFFFFF"/>
              </a:solidFill>
              <a:latin typeface="Arial"/>
              <a:ea typeface="+mn-ea"/>
              <a:cs typeface="+mn-cs"/>
            </a:rPr>
            <a:t>2010</a:t>
          </a:r>
        </a:p>
      </dsp:txBody>
      <dsp:txXfrm>
        <a:off x="156755" y="966385"/>
        <a:ext cx="467666" cy="311777"/>
      </dsp:txXfrm>
    </dsp:sp>
    <dsp:sp modelId="{6352656C-9C45-4B89-8F59-420CD0F9CB08}">
      <dsp:nvSpPr>
        <dsp:cNvPr id="0" name=""/>
        <dsp:cNvSpPr/>
      </dsp:nvSpPr>
      <dsp:spPr>
        <a:xfrm>
          <a:off x="702364" y="966385"/>
          <a:ext cx="779443" cy="311777"/>
        </a:xfrm>
        <a:prstGeom prst="chevron">
          <a:avLst/>
        </a:prstGeom>
        <a:solidFill>
          <a:srgbClr val="002547"/>
        </a:solidFill>
        <a:ln w="25400" cap="flat" cmpd="sng" algn="ctr">
          <a:solidFill>
            <a:srgbClr val="B2B2B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>
              <a:solidFill>
                <a:srgbClr val="FFFFFF"/>
              </a:solidFill>
              <a:latin typeface="Arial"/>
              <a:ea typeface="+mn-ea"/>
              <a:cs typeface="+mn-cs"/>
            </a:rPr>
            <a:t>2011</a:t>
          </a:r>
        </a:p>
      </dsp:txBody>
      <dsp:txXfrm>
        <a:off x="858253" y="966385"/>
        <a:ext cx="467666" cy="311777"/>
      </dsp:txXfrm>
    </dsp:sp>
    <dsp:sp modelId="{710DEC3B-0361-469F-B84F-6D413B3717F7}">
      <dsp:nvSpPr>
        <dsp:cNvPr id="0" name=""/>
        <dsp:cNvSpPr/>
      </dsp:nvSpPr>
      <dsp:spPr>
        <a:xfrm>
          <a:off x="1403863" y="966385"/>
          <a:ext cx="779443" cy="311777"/>
        </a:xfrm>
        <a:prstGeom prst="chevron">
          <a:avLst/>
        </a:prstGeom>
        <a:solidFill>
          <a:srgbClr val="002547"/>
        </a:solidFill>
        <a:ln w="25400" cap="flat" cmpd="sng" algn="ctr">
          <a:solidFill>
            <a:srgbClr val="B2B2B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2012</a:t>
          </a:r>
        </a:p>
      </dsp:txBody>
      <dsp:txXfrm>
        <a:off x="1559752" y="966385"/>
        <a:ext cx="467666" cy="311777"/>
      </dsp:txXfrm>
    </dsp:sp>
    <dsp:sp modelId="{295AAD0B-A3F3-492E-AE34-DBB08FD02962}">
      <dsp:nvSpPr>
        <dsp:cNvPr id="0" name=""/>
        <dsp:cNvSpPr/>
      </dsp:nvSpPr>
      <dsp:spPr>
        <a:xfrm>
          <a:off x="2105362" y="966385"/>
          <a:ext cx="779443" cy="311777"/>
        </a:xfrm>
        <a:prstGeom prst="chevron">
          <a:avLst/>
        </a:prstGeom>
        <a:solidFill>
          <a:srgbClr val="002547"/>
        </a:solidFill>
        <a:ln w="25400" cap="flat" cmpd="sng" algn="ctr">
          <a:solidFill>
            <a:srgbClr val="B2B2B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>
              <a:solidFill>
                <a:srgbClr val="FFFFFF"/>
              </a:solidFill>
              <a:latin typeface="Arial"/>
              <a:ea typeface="+mn-ea"/>
              <a:cs typeface="+mn-cs"/>
            </a:rPr>
            <a:t>2013</a:t>
          </a:r>
        </a:p>
      </dsp:txBody>
      <dsp:txXfrm>
        <a:off x="2261251" y="966385"/>
        <a:ext cx="467666" cy="311777"/>
      </dsp:txXfrm>
    </dsp:sp>
    <dsp:sp modelId="{061DD0DC-B5E4-4EAF-B898-0EDC693DAAF0}">
      <dsp:nvSpPr>
        <dsp:cNvPr id="0" name=""/>
        <dsp:cNvSpPr/>
      </dsp:nvSpPr>
      <dsp:spPr>
        <a:xfrm>
          <a:off x="2806861" y="966385"/>
          <a:ext cx="779443" cy="311777"/>
        </a:xfrm>
        <a:prstGeom prst="chevron">
          <a:avLst/>
        </a:prstGeom>
        <a:solidFill>
          <a:srgbClr val="002547"/>
        </a:solidFill>
        <a:ln w="25400" cap="flat" cmpd="sng" algn="ctr">
          <a:solidFill>
            <a:srgbClr val="B2B2B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>
              <a:solidFill>
                <a:srgbClr val="FFFFFF"/>
              </a:solidFill>
              <a:latin typeface="Arial"/>
              <a:ea typeface="+mn-ea"/>
              <a:cs typeface="+mn-cs"/>
            </a:rPr>
            <a:t>2014</a:t>
          </a:r>
        </a:p>
      </dsp:txBody>
      <dsp:txXfrm>
        <a:off x="2962750" y="966385"/>
        <a:ext cx="467666" cy="311777"/>
      </dsp:txXfrm>
    </dsp:sp>
    <dsp:sp modelId="{73AB3473-BCE1-467E-BA21-D79E2AFFFD79}">
      <dsp:nvSpPr>
        <dsp:cNvPr id="0" name=""/>
        <dsp:cNvSpPr/>
      </dsp:nvSpPr>
      <dsp:spPr>
        <a:xfrm>
          <a:off x="3508360" y="966385"/>
          <a:ext cx="779443" cy="311777"/>
        </a:xfrm>
        <a:prstGeom prst="chevron">
          <a:avLst/>
        </a:prstGeom>
        <a:solidFill>
          <a:srgbClr val="002547"/>
        </a:solidFill>
        <a:ln w="25400" cap="flat" cmpd="sng" algn="ctr">
          <a:solidFill>
            <a:srgbClr val="B2B2B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>
              <a:solidFill>
                <a:srgbClr val="FFFFFF"/>
              </a:solidFill>
              <a:latin typeface="Arial"/>
              <a:ea typeface="+mn-ea"/>
              <a:cs typeface="+mn-cs"/>
            </a:rPr>
            <a:t>2015</a:t>
          </a:r>
        </a:p>
      </dsp:txBody>
      <dsp:txXfrm>
        <a:off x="3664249" y="966385"/>
        <a:ext cx="467666" cy="311777"/>
      </dsp:txXfrm>
    </dsp:sp>
    <dsp:sp modelId="{94F4528C-275C-477B-AFD6-2D8359C4C919}">
      <dsp:nvSpPr>
        <dsp:cNvPr id="0" name=""/>
        <dsp:cNvSpPr/>
      </dsp:nvSpPr>
      <dsp:spPr>
        <a:xfrm>
          <a:off x="4209859" y="966385"/>
          <a:ext cx="779443" cy="311777"/>
        </a:xfrm>
        <a:prstGeom prst="chevron">
          <a:avLst/>
        </a:prstGeom>
        <a:solidFill>
          <a:srgbClr val="002547"/>
        </a:solidFill>
        <a:ln w="25400" cap="flat" cmpd="sng" algn="ctr">
          <a:solidFill>
            <a:srgbClr val="B2B2B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>
              <a:solidFill>
                <a:srgbClr val="FFFFFF"/>
              </a:solidFill>
              <a:latin typeface="Arial"/>
              <a:ea typeface="+mn-ea"/>
              <a:cs typeface="+mn-cs"/>
            </a:rPr>
            <a:t>2016</a:t>
          </a:r>
        </a:p>
      </dsp:txBody>
      <dsp:txXfrm>
        <a:off x="4365748" y="966385"/>
        <a:ext cx="467666" cy="311777"/>
      </dsp:txXfrm>
    </dsp:sp>
    <dsp:sp modelId="{88D024D0-A9AC-4CF3-9A3A-90C39A23FCFC}">
      <dsp:nvSpPr>
        <dsp:cNvPr id="0" name=""/>
        <dsp:cNvSpPr/>
      </dsp:nvSpPr>
      <dsp:spPr>
        <a:xfrm>
          <a:off x="4911358" y="966385"/>
          <a:ext cx="779443" cy="311777"/>
        </a:xfrm>
        <a:prstGeom prst="chevron">
          <a:avLst/>
        </a:prstGeom>
        <a:solidFill>
          <a:srgbClr val="002547"/>
        </a:solidFill>
        <a:ln w="25400" cap="flat" cmpd="sng" algn="ctr">
          <a:solidFill>
            <a:srgbClr val="B2B2B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>
              <a:solidFill>
                <a:srgbClr val="FFFFFF"/>
              </a:solidFill>
              <a:latin typeface="Arial"/>
              <a:ea typeface="+mn-ea"/>
              <a:cs typeface="+mn-cs"/>
            </a:rPr>
            <a:t>2017</a:t>
          </a:r>
        </a:p>
      </dsp:txBody>
      <dsp:txXfrm>
        <a:off x="5067247" y="966385"/>
        <a:ext cx="467666" cy="311777"/>
      </dsp:txXfrm>
    </dsp:sp>
    <dsp:sp modelId="{90044F5A-6669-4B05-8B25-3BB9D0861F52}">
      <dsp:nvSpPr>
        <dsp:cNvPr id="0" name=""/>
        <dsp:cNvSpPr/>
      </dsp:nvSpPr>
      <dsp:spPr>
        <a:xfrm>
          <a:off x="5612856" y="966385"/>
          <a:ext cx="779443" cy="311777"/>
        </a:xfrm>
        <a:prstGeom prst="chevron">
          <a:avLst/>
        </a:prstGeom>
        <a:solidFill>
          <a:srgbClr val="002547"/>
        </a:solidFill>
        <a:ln w="25400" cap="flat" cmpd="sng" algn="ctr">
          <a:solidFill>
            <a:srgbClr val="B2B2B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>
              <a:solidFill>
                <a:srgbClr val="FFFFFF"/>
              </a:solidFill>
              <a:latin typeface="Arial"/>
              <a:ea typeface="+mn-ea"/>
              <a:cs typeface="+mn-cs"/>
            </a:rPr>
            <a:t>2018</a:t>
          </a:r>
        </a:p>
      </dsp:txBody>
      <dsp:txXfrm>
        <a:off x="5768745" y="966385"/>
        <a:ext cx="467666" cy="311777"/>
      </dsp:txXfrm>
    </dsp:sp>
    <dsp:sp modelId="{0558E021-00AA-44FF-90B9-319A6272DBA5}">
      <dsp:nvSpPr>
        <dsp:cNvPr id="0" name=""/>
        <dsp:cNvSpPr/>
      </dsp:nvSpPr>
      <dsp:spPr>
        <a:xfrm>
          <a:off x="6314355" y="966385"/>
          <a:ext cx="779443" cy="311777"/>
        </a:xfrm>
        <a:prstGeom prst="chevron">
          <a:avLst/>
        </a:prstGeom>
        <a:blipFill rotWithShape="0">
          <a:blip xmlns:r="http://schemas.openxmlformats.org/officeDocument/2006/relationships" r:embed="rId1"/>
          <a:srcRect/>
          <a:stretch>
            <a:fillRect t="-250000" b="-250000"/>
          </a:stretch>
        </a:blipFill>
        <a:ln w="25400" cap="flat" cmpd="sng" algn="ctr">
          <a:solidFill>
            <a:srgbClr val="B2B2B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>
              <a:solidFill>
                <a:srgbClr val="FFFFFF"/>
              </a:solidFill>
              <a:latin typeface="Arial"/>
              <a:ea typeface="+mn-ea"/>
              <a:cs typeface="+mn-cs"/>
            </a:rPr>
            <a:t>2019</a:t>
          </a:r>
        </a:p>
      </dsp:txBody>
      <dsp:txXfrm>
        <a:off x="6470244" y="966385"/>
        <a:ext cx="467666" cy="3117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331915-1984-4D13-BDEE-025FA2C69972}">
      <dsp:nvSpPr>
        <dsp:cNvPr id="0" name=""/>
        <dsp:cNvSpPr/>
      </dsp:nvSpPr>
      <dsp:spPr>
        <a:xfrm>
          <a:off x="0" y="0"/>
          <a:ext cx="11325261" cy="4000578"/>
        </a:xfrm>
        <a:prstGeom prst="rightArrow">
          <a:avLst/>
        </a:prstGeom>
        <a:solidFill>
          <a:srgbClr val="009999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AF2928-9B99-4428-8E62-2243EE1193F3}">
      <dsp:nvSpPr>
        <dsp:cNvPr id="0" name=""/>
        <dsp:cNvSpPr/>
      </dsp:nvSpPr>
      <dsp:spPr>
        <a:xfrm>
          <a:off x="58578" y="605265"/>
          <a:ext cx="1094923" cy="1680827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rgbClr val="B2B2B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1" kern="1200">
              <a:solidFill>
                <a:srgbClr val="FFFFFF"/>
              </a:solidFill>
              <a:latin typeface="Arial"/>
              <a:ea typeface="+mn-ea"/>
              <a:cs typeface="+mn-cs"/>
            </a:rPr>
            <a:t>Quantum Announced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>
              <a:solidFill>
                <a:srgbClr val="FFFFFF"/>
              </a:solidFill>
              <a:latin typeface="Arial"/>
              <a:ea typeface="+mn-ea"/>
              <a:cs typeface="+mn-cs"/>
            </a:rPr>
            <a:t>Local partners develop proposition</a:t>
          </a:r>
        </a:p>
      </dsp:txBody>
      <dsp:txXfrm>
        <a:off x="112028" y="658715"/>
        <a:ext cx="988023" cy="1573927"/>
      </dsp:txXfrm>
    </dsp:sp>
    <dsp:sp modelId="{463203F7-ED5B-440F-AA69-C4158867EAD3}">
      <dsp:nvSpPr>
        <dsp:cNvPr id="0" name=""/>
        <dsp:cNvSpPr/>
      </dsp:nvSpPr>
      <dsp:spPr>
        <a:xfrm>
          <a:off x="1335989" y="605265"/>
          <a:ext cx="1094923" cy="1680827"/>
        </a:xfrm>
        <a:prstGeom prst="roundRect">
          <a:avLst/>
        </a:prstGeom>
        <a:solidFill>
          <a:srgbClr val="00999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2B2B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1" kern="1200">
              <a:solidFill>
                <a:srgbClr val="FFFFFF"/>
              </a:solidFill>
              <a:latin typeface="Arial"/>
              <a:ea typeface="+mn-ea"/>
              <a:cs typeface="+mn-cs"/>
            </a:rPr>
            <a:t>HMG Warm Words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>
              <a:solidFill>
                <a:srgbClr val="FFFFFF"/>
              </a:solidFill>
              <a:latin typeface="Arial"/>
              <a:ea typeface="+mn-ea"/>
              <a:cs typeface="+mn-cs"/>
            </a:rPr>
            <a:t>Invitation to submit proposals</a:t>
          </a:r>
        </a:p>
      </dsp:txBody>
      <dsp:txXfrm>
        <a:off x="1389439" y="658715"/>
        <a:ext cx="988023" cy="1573927"/>
      </dsp:txXfrm>
    </dsp:sp>
    <dsp:sp modelId="{333A5833-30F5-4874-8403-44034129A6A9}">
      <dsp:nvSpPr>
        <dsp:cNvPr id="0" name=""/>
        <dsp:cNvSpPr/>
      </dsp:nvSpPr>
      <dsp:spPr>
        <a:xfrm>
          <a:off x="2613399" y="605265"/>
          <a:ext cx="1094923" cy="1680827"/>
        </a:xfrm>
        <a:prstGeom prst="roundRect">
          <a:avLst/>
        </a:prstGeom>
        <a:solidFill>
          <a:srgbClr val="00999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2B2B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1" kern="1200">
              <a:solidFill>
                <a:srgbClr val="FFFFFF"/>
              </a:solidFill>
              <a:latin typeface="Arial"/>
              <a:ea typeface="+mn-ea"/>
              <a:cs typeface="+mn-cs"/>
            </a:rPr>
            <a:t>Proposals submitted </a:t>
          </a:r>
          <a:r>
            <a:rPr lang="en-GB" sz="1000" b="0" kern="1200">
              <a:solidFill>
                <a:srgbClr val="FFFFFF"/>
              </a:solidFill>
              <a:latin typeface="Arial"/>
              <a:ea typeface="+mn-ea"/>
              <a:cs typeface="+mn-cs"/>
            </a:rPr>
            <a:t>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0" kern="1200">
              <a:solidFill>
                <a:srgbClr val="FFFFFF"/>
              </a:solidFill>
              <a:latin typeface="Arial"/>
              <a:ea typeface="+mn-ea"/>
              <a:cs typeface="+mn-cs"/>
            </a:rPr>
            <a:t>and negotiation start</a:t>
          </a:r>
          <a:endParaRPr lang="en-GB" sz="900" kern="1200">
            <a:solidFill>
              <a:srgbClr val="B2B2B2"/>
            </a:solidFill>
            <a:latin typeface="Arial"/>
            <a:ea typeface="+mn-ea"/>
            <a:cs typeface="+mn-cs"/>
          </a:endParaRPr>
        </a:p>
      </dsp:txBody>
      <dsp:txXfrm>
        <a:off x="2666849" y="658715"/>
        <a:ext cx="988023" cy="1573927"/>
      </dsp:txXfrm>
    </dsp:sp>
    <dsp:sp modelId="{F367A4E2-9C31-4EAE-B4C6-8B34DAD259C1}">
      <dsp:nvSpPr>
        <dsp:cNvPr id="0" name=""/>
        <dsp:cNvSpPr/>
      </dsp:nvSpPr>
      <dsp:spPr>
        <a:xfrm>
          <a:off x="3890810" y="605265"/>
          <a:ext cx="1094923" cy="1680827"/>
        </a:xfrm>
        <a:prstGeom prst="roundRect">
          <a:avLst/>
        </a:prstGeom>
        <a:solidFill>
          <a:srgbClr val="00999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2B2B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1" kern="1200">
              <a:solidFill>
                <a:srgbClr val="FFFFFF"/>
              </a:solidFill>
              <a:latin typeface="Arial"/>
              <a:ea typeface="+mn-ea"/>
              <a:cs typeface="+mn-cs"/>
            </a:rPr>
            <a:t>Policy workshops 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0" kern="1200">
              <a:solidFill>
                <a:srgbClr val="FFFFFF"/>
              </a:solidFill>
              <a:latin typeface="Arial"/>
              <a:ea typeface="+mn-ea"/>
              <a:cs typeface="+mn-cs"/>
            </a:rPr>
            <a:t>to discuss and develop proposals</a:t>
          </a:r>
          <a:endParaRPr lang="en-GB" sz="900" kern="1200">
            <a:solidFill>
              <a:srgbClr val="B2B2B2"/>
            </a:solidFill>
            <a:latin typeface="Arial"/>
            <a:ea typeface="+mn-ea"/>
            <a:cs typeface="+mn-cs"/>
          </a:endParaRPr>
        </a:p>
      </dsp:txBody>
      <dsp:txXfrm>
        <a:off x="3944260" y="658715"/>
        <a:ext cx="988023" cy="1573927"/>
      </dsp:txXfrm>
    </dsp:sp>
    <dsp:sp modelId="{B7BC872D-144C-4C68-B58B-9BF1686B5D23}">
      <dsp:nvSpPr>
        <dsp:cNvPr id="0" name=""/>
        <dsp:cNvSpPr/>
      </dsp:nvSpPr>
      <dsp:spPr>
        <a:xfrm>
          <a:off x="5168220" y="605265"/>
          <a:ext cx="1094923" cy="1680827"/>
        </a:xfrm>
        <a:prstGeom prst="roundRect">
          <a:avLst/>
        </a:prstGeom>
        <a:solidFill>
          <a:srgbClr val="00999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2B2B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1" kern="1200">
              <a:solidFill>
                <a:srgbClr val="FFFFFF"/>
              </a:solidFill>
              <a:latin typeface="Arial"/>
              <a:ea typeface="+mn-ea"/>
              <a:cs typeface="+mn-cs"/>
            </a:rPr>
            <a:t>Partnership and Investment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0" kern="1200">
              <a:solidFill>
                <a:srgbClr val="FFFFFF"/>
              </a:solidFill>
              <a:latin typeface="Arial"/>
              <a:ea typeface="+mn-ea"/>
              <a:cs typeface="+mn-cs"/>
            </a:rPr>
            <a:t>Ensure strong local / private sector  </a:t>
          </a:r>
          <a:r>
            <a:rPr lang="en-GB" sz="900" b="0" kern="1200" err="1">
              <a:solidFill>
                <a:srgbClr val="FFFFFF"/>
              </a:solidFill>
              <a:latin typeface="Arial"/>
              <a:ea typeface="+mn-ea"/>
              <a:cs typeface="+mn-cs"/>
            </a:rPr>
            <a:t>part’ship</a:t>
          </a:r>
          <a:r>
            <a:rPr lang="en-GB" sz="900" b="0" kern="1200">
              <a:solidFill>
                <a:srgbClr val="FFFFFF"/>
              </a:solidFill>
              <a:latin typeface="Arial"/>
              <a:ea typeface="+mn-ea"/>
              <a:cs typeface="+mn-cs"/>
            </a:rPr>
            <a:t> and </a:t>
          </a:r>
          <a:r>
            <a:rPr lang="en-GB" sz="900" b="0" kern="1200" err="1">
              <a:solidFill>
                <a:srgbClr val="FFFFFF"/>
              </a:solidFill>
              <a:latin typeface="Arial"/>
              <a:ea typeface="+mn-ea"/>
              <a:cs typeface="+mn-cs"/>
            </a:rPr>
            <a:t>invest’nt</a:t>
          </a:r>
          <a:endParaRPr lang="en-GB" sz="900" b="0" kern="120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5221670" y="658715"/>
        <a:ext cx="988023" cy="1573927"/>
      </dsp:txXfrm>
    </dsp:sp>
    <dsp:sp modelId="{6809C3BB-CFF7-454E-A778-E473D1EBF593}">
      <dsp:nvSpPr>
        <dsp:cNvPr id="0" name=""/>
        <dsp:cNvSpPr/>
      </dsp:nvSpPr>
      <dsp:spPr>
        <a:xfrm>
          <a:off x="6445631" y="605265"/>
          <a:ext cx="1094923" cy="1680827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rgbClr val="B2B2B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1" kern="1200">
              <a:solidFill>
                <a:srgbClr val="FFFFFF"/>
              </a:solidFill>
              <a:latin typeface="Arial"/>
              <a:ea typeface="+mn-ea"/>
              <a:cs typeface="+mn-cs"/>
            </a:rPr>
            <a:t>Heads of Terms</a:t>
          </a:r>
          <a:r>
            <a:rPr lang="en-GB" sz="1000" b="0" kern="1200">
              <a:solidFill>
                <a:srgbClr val="FFFFFF"/>
              </a:solidFill>
              <a:latin typeface="Arial"/>
              <a:ea typeface="+mn-ea"/>
              <a:cs typeface="+mn-cs"/>
            </a:rPr>
            <a:t>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0" kern="1200">
              <a:solidFill>
                <a:srgbClr val="FFFFFF"/>
              </a:solidFill>
              <a:latin typeface="Arial"/>
              <a:ea typeface="+mn-ea"/>
              <a:cs typeface="+mn-cs"/>
            </a:rPr>
            <a:t>goes public once agreement ‘in principle’ reached</a:t>
          </a:r>
          <a:endParaRPr lang="en-GB" sz="900" kern="1200">
            <a:solidFill>
              <a:srgbClr val="B2B2B2"/>
            </a:solidFill>
            <a:latin typeface="Arial"/>
            <a:ea typeface="+mn-ea"/>
            <a:cs typeface="+mn-cs"/>
          </a:endParaRPr>
        </a:p>
      </dsp:txBody>
      <dsp:txXfrm>
        <a:off x="6499081" y="658715"/>
        <a:ext cx="988023" cy="1573927"/>
      </dsp:txXfrm>
    </dsp:sp>
    <dsp:sp modelId="{FFC86B9E-3342-412A-B42C-7CF7ABC24797}">
      <dsp:nvSpPr>
        <dsp:cNvPr id="0" name=""/>
        <dsp:cNvSpPr/>
      </dsp:nvSpPr>
      <dsp:spPr>
        <a:xfrm>
          <a:off x="7723041" y="605265"/>
          <a:ext cx="1094923" cy="1680827"/>
        </a:xfrm>
        <a:prstGeom prst="roundRect">
          <a:avLst/>
        </a:prstGeom>
        <a:solidFill>
          <a:srgbClr val="00999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2B2B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1" kern="1200">
              <a:solidFill>
                <a:srgbClr val="FFFFFF"/>
              </a:solidFill>
              <a:latin typeface="Arial"/>
              <a:ea typeface="+mn-ea"/>
              <a:cs typeface="+mn-cs"/>
            </a:rPr>
            <a:t>Business case sign off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b="0" kern="1200">
              <a:solidFill>
                <a:srgbClr val="FFFFFF"/>
              </a:solidFill>
              <a:latin typeface="Arial"/>
              <a:ea typeface="+mn-ea"/>
              <a:cs typeface="+mn-cs"/>
            </a:rPr>
            <a:t>by policy officials and DA governments</a:t>
          </a:r>
          <a:endParaRPr lang="en-GB" sz="1000" b="0" kern="1200">
            <a:solidFill>
              <a:srgbClr val="FFFFFF"/>
            </a:solidFill>
            <a:latin typeface="Arial"/>
            <a:ea typeface="+mn-ea"/>
            <a:cs typeface="+mn-cs"/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b="1" kern="120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7776491" y="658715"/>
        <a:ext cx="988023" cy="1573927"/>
      </dsp:txXfrm>
    </dsp:sp>
    <dsp:sp modelId="{A2D1B631-8FA9-453A-BAE6-7C33F26AF247}">
      <dsp:nvSpPr>
        <dsp:cNvPr id="0" name=""/>
        <dsp:cNvSpPr/>
      </dsp:nvSpPr>
      <dsp:spPr>
        <a:xfrm>
          <a:off x="9000452" y="605265"/>
          <a:ext cx="1094923" cy="1680827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rgbClr val="B2B2B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1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Full Deal Document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goes public confirming deal contents</a:t>
          </a:r>
          <a:endParaRPr lang="en-GB" sz="900" kern="1200" dirty="0">
            <a:solidFill>
              <a:srgbClr val="B2B2B2"/>
            </a:solidFill>
            <a:latin typeface="Arial"/>
            <a:ea typeface="+mn-ea"/>
            <a:cs typeface="+mn-cs"/>
          </a:endParaRPr>
        </a:p>
      </dsp:txBody>
      <dsp:txXfrm>
        <a:off x="9053902" y="658715"/>
        <a:ext cx="988023" cy="1573927"/>
      </dsp:txXfrm>
    </dsp:sp>
    <dsp:sp modelId="{ED5F2A7F-9C15-43F3-AAF1-9B4925AA6E7E}">
      <dsp:nvSpPr>
        <dsp:cNvPr id="0" name=""/>
        <dsp:cNvSpPr/>
      </dsp:nvSpPr>
      <dsp:spPr>
        <a:xfrm>
          <a:off x="10230343" y="605265"/>
          <a:ext cx="1094923" cy="1680827"/>
        </a:xfrm>
        <a:prstGeom prst="roundRect">
          <a:avLst/>
        </a:prstGeom>
        <a:solidFill>
          <a:srgbClr val="00999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2B2B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1" kern="1200">
              <a:solidFill>
                <a:srgbClr val="FFFFFF"/>
              </a:solidFill>
              <a:latin typeface="Arial"/>
              <a:ea typeface="+mn-ea"/>
              <a:cs typeface="+mn-cs"/>
            </a:rPr>
            <a:t>Implement Projects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0" kern="1200">
              <a:solidFill>
                <a:srgbClr val="FFFFFF"/>
              </a:solidFill>
              <a:latin typeface="Arial"/>
              <a:ea typeface="+mn-ea"/>
              <a:cs typeface="+mn-cs"/>
            </a:rPr>
            <a:t>and on going assurance </a:t>
          </a:r>
          <a:endParaRPr lang="en-GB" sz="900" b="0" kern="1200">
            <a:solidFill>
              <a:srgbClr val="B2B2B2"/>
            </a:solidFill>
            <a:latin typeface="Arial"/>
            <a:ea typeface="+mn-ea"/>
            <a:cs typeface="+mn-cs"/>
          </a:endParaRPr>
        </a:p>
      </dsp:txBody>
      <dsp:txXfrm>
        <a:off x="10283793" y="658715"/>
        <a:ext cx="988023" cy="15739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485232"/>
          </a:xfrm>
          <a:prstGeom prst="rect">
            <a:avLst/>
          </a:prstGeom>
        </p:spPr>
        <p:txBody>
          <a:bodyPr vert="horz" lIns="94622" tIns="47311" rIns="94622" bIns="47311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485232"/>
          </a:xfrm>
          <a:prstGeom prst="rect">
            <a:avLst/>
          </a:prstGeom>
        </p:spPr>
        <p:txBody>
          <a:bodyPr vert="horz" lIns="94622" tIns="47311" rIns="94622" bIns="47311" rtlCol="0"/>
          <a:lstStyle>
            <a:lvl1pPr algn="r">
              <a:defRPr sz="1200"/>
            </a:lvl1pPr>
          </a:lstStyle>
          <a:p>
            <a:fld id="{50D4A8E3-1B3C-4C48-9FD4-A3E5B2897827}" type="datetimeFigureOut">
              <a:rPr lang="en-GB" smtClean="0"/>
              <a:t>01/12/2021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42925" y="1208088"/>
            <a:ext cx="5802313" cy="3265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22" tIns="47311" rIns="94622" bIns="4731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654193"/>
            <a:ext cx="5510530" cy="3807976"/>
          </a:xfrm>
          <a:prstGeom prst="rect">
            <a:avLst/>
          </a:prstGeom>
        </p:spPr>
        <p:txBody>
          <a:bodyPr vert="horz" lIns="94622" tIns="47311" rIns="94622" bIns="4731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85820"/>
            <a:ext cx="2984871" cy="485231"/>
          </a:xfrm>
          <a:prstGeom prst="rect">
            <a:avLst/>
          </a:prstGeom>
        </p:spPr>
        <p:txBody>
          <a:bodyPr vert="horz" lIns="94622" tIns="47311" rIns="94622" bIns="47311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185820"/>
            <a:ext cx="2984871" cy="485231"/>
          </a:xfrm>
          <a:prstGeom prst="rect">
            <a:avLst/>
          </a:prstGeom>
        </p:spPr>
        <p:txBody>
          <a:bodyPr vert="horz" lIns="94622" tIns="47311" rIns="94622" bIns="47311" rtlCol="0" anchor="b"/>
          <a:lstStyle>
            <a:lvl1pPr algn="r">
              <a:defRPr sz="1200"/>
            </a:lvl1pPr>
          </a:lstStyle>
          <a:p>
            <a:fld id="{46F8A339-5109-45F9-888B-42979BD4E8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186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F8A339-5109-45F9-888B-42979BD4E8F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048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F8A339-5109-45F9-888B-42979BD4E8F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938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F8A339-5109-45F9-888B-42979BD4E8F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1984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1275" y="811213"/>
            <a:ext cx="7215188" cy="40592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defTabSz="946221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46221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46221" fontAlgn="base">
              <a:spcBef>
                <a:spcPct val="0"/>
              </a:spcBef>
              <a:spcAft>
                <a:spcPct val="0"/>
              </a:spcAft>
              <a:defRPr/>
            </a:pPr>
            <a:fld id="{61618CC3-9C2D-448B-B84C-147173D1E726}" type="slidenum">
              <a:rPr lang="en-GB">
                <a:solidFill>
                  <a:srgbClr val="000000"/>
                </a:solidFill>
                <a:latin typeface="Arial" charset="0"/>
              </a:rPr>
              <a:pPr defTabSz="946221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GB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601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defTabSz="946221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46221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6221" fontAlgn="base">
              <a:spcBef>
                <a:spcPct val="0"/>
              </a:spcBef>
              <a:spcAft>
                <a:spcPct val="0"/>
              </a:spcAft>
              <a:defRPr/>
            </a:pPr>
            <a:fld id="{61618CC3-9C2D-448B-B84C-147173D1E726}" type="slidenum">
              <a:rPr lang="en-GB">
                <a:solidFill>
                  <a:srgbClr val="000000"/>
                </a:solidFill>
                <a:latin typeface="Arial" charset="0"/>
              </a:rPr>
              <a:pPr defTabSz="946221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GB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379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defTabSz="946221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46221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6221" fontAlgn="base">
              <a:spcBef>
                <a:spcPct val="0"/>
              </a:spcBef>
              <a:spcAft>
                <a:spcPct val="0"/>
              </a:spcAft>
              <a:defRPr/>
            </a:pPr>
            <a:fld id="{61618CC3-9C2D-448B-B84C-147173D1E726}" type="slidenum">
              <a:rPr lang="en-GB">
                <a:solidFill>
                  <a:srgbClr val="000000"/>
                </a:solidFill>
                <a:latin typeface="Arial" charset="0"/>
              </a:rPr>
              <a:pPr defTabSz="946221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GB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705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EA54C-A605-1944-859F-4E81378ECA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4A8946-E170-1845-B0B0-DE000333ED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C04FC-F7BE-2042-917E-6934DD81D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54EF2-2BBF-AC40-8912-BC286440FB89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23590-5DC5-AB44-B157-7D5D7D29E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D20FD-61FF-6341-8BC3-772568059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F6008-2E59-B649-B193-1DAD0B033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329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D5DE0-A354-C649-AE78-369F54E54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CBEBB7-1283-A344-9A65-E89723EED1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8A19C8-3E3B-E341-A22D-435605DF8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54EF2-2BBF-AC40-8912-BC286440FB89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EF849D-110E-8149-AC75-5FA9DC26D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E9080D-17DC-0E44-90F8-33593E952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F6008-2E59-B649-B193-1DAD0B033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084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EEE896-2988-7644-A5CF-BC0277FCA7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5ABF6A-AA14-9344-B00C-488C38D042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DDD1D8-7635-A94B-BE79-234E5277D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54EF2-2BBF-AC40-8912-BC286440FB89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C7C01-1DB4-904F-BB7A-98506BCE4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B77B4A-B910-DF41-AA57-6AA0414A7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F6008-2E59-B649-B193-1DAD0B033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788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endParaRPr lang="en-US" sz="1800"/>
          </a:p>
        </p:txBody>
      </p:sp>
      <p:pic>
        <p:nvPicPr>
          <p:cNvPr id="5" name="Picture 6" descr="background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12192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20800" y="2819400"/>
            <a:ext cx="9956800" cy="2667000"/>
          </a:xfrm>
        </p:spPr>
        <p:txBody>
          <a:bodyPr anchor="ctr"/>
          <a:lstStyle>
            <a:lvl1pPr algn="l">
              <a:defRPr sz="44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20800" y="5791200"/>
            <a:ext cx="904240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pic>
        <p:nvPicPr>
          <p:cNvPr id="7" name="Picture 6" descr="DCLG-logo-for-web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4" t="8453" b="15628"/>
          <a:stretch>
            <a:fillRect/>
          </a:stretch>
        </p:blipFill>
        <p:spPr bwMode="auto">
          <a:xfrm>
            <a:off x="239349" y="260648"/>
            <a:ext cx="2006233" cy="864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0067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3"/>
          <p:cNvSpPr txBox="1">
            <a:spLocks/>
          </p:cNvSpPr>
          <p:nvPr userDrawn="1"/>
        </p:nvSpPr>
        <p:spPr>
          <a:xfrm>
            <a:off x="9592284" y="6597352"/>
            <a:ext cx="2530233" cy="260648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09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18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27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361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D0D627E-825B-464D-8EC2-E854DD72C6CB}" type="slidenum">
              <a:rPr lang="en-GB" altLang="en-US" sz="1100" smtClean="0"/>
              <a:pPr algn="r">
                <a:defRPr/>
              </a:pPr>
              <a:t>‹#›</a:t>
            </a:fld>
            <a:endParaRPr lang="en-GB" altLang="en-US" sz="1100"/>
          </a:p>
        </p:txBody>
      </p:sp>
    </p:spTree>
    <p:extLst>
      <p:ext uri="{BB962C8B-B14F-4D97-AF65-F5344CB8AC3E}">
        <p14:creationId xmlns:p14="http://schemas.microsoft.com/office/powerpoint/2010/main" val="1043485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8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20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90" indent="0">
              <a:buNone/>
              <a:defRPr sz="1800"/>
            </a:lvl2pPr>
            <a:lvl3pPr marL="914180" indent="0">
              <a:buNone/>
              <a:defRPr sz="1600"/>
            </a:lvl3pPr>
            <a:lvl4pPr marL="1371270" indent="0">
              <a:buNone/>
              <a:defRPr sz="1400"/>
            </a:lvl4pPr>
            <a:lvl5pPr marL="1828361" indent="0">
              <a:buNone/>
              <a:defRPr sz="1400"/>
            </a:lvl5pPr>
            <a:lvl6pPr marL="2285451" indent="0">
              <a:buNone/>
              <a:defRPr sz="1400"/>
            </a:lvl6pPr>
            <a:lvl7pPr marL="2742542" indent="0">
              <a:buNone/>
              <a:defRPr sz="1400"/>
            </a:lvl7pPr>
            <a:lvl8pPr marL="3199632" indent="0">
              <a:buNone/>
              <a:defRPr sz="1400"/>
            </a:lvl8pPr>
            <a:lvl9pPr marL="3656722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4"/>
          <p:cNvSpPr txBox="1">
            <a:spLocks/>
          </p:cNvSpPr>
          <p:nvPr userDrawn="1"/>
        </p:nvSpPr>
        <p:spPr>
          <a:xfrm>
            <a:off x="9110134" y="6573223"/>
            <a:ext cx="308186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EB85E36B-056C-47A3-96E6-2CD34D24BE4C}" type="slidenum">
              <a:rPr lang="en-GB" sz="1200" smtClean="0">
                <a:solidFill>
                  <a:srgbClr val="000000">
                    <a:tint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GB" sz="1200">
              <a:solidFill>
                <a:srgbClr val="000000">
                  <a:tint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3245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3" y="1981200"/>
            <a:ext cx="4895851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9053" y="1981200"/>
            <a:ext cx="489796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Slide Number Placeholder 4"/>
          <p:cNvSpPr txBox="1">
            <a:spLocks/>
          </p:cNvSpPr>
          <p:nvPr userDrawn="1"/>
        </p:nvSpPr>
        <p:spPr>
          <a:xfrm>
            <a:off x="9110134" y="6573223"/>
            <a:ext cx="308186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EB85E36B-056C-47A3-96E6-2CD34D24BE4C}" type="slidenum">
              <a:rPr lang="en-GB" sz="1200" smtClean="0">
                <a:solidFill>
                  <a:srgbClr val="000000">
                    <a:tint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GB" sz="1200">
              <a:solidFill>
                <a:srgbClr val="000000">
                  <a:tint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340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0" indent="0">
              <a:buNone/>
              <a:defRPr sz="2000" b="1"/>
            </a:lvl2pPr>
            <a:lvl3pPr marL="914180" indent="0">
              <a:buNone/>
              <a:defRPr sz="1800" b="1"/>
            </a:lvl3pPr>
            <a:lvl4pPr marL="1371270" indent="0">
              <a:buNone/>
              <a:defRPr sz="1600" b="1"/>
            </a:lvl4pPr>
            <a:lvl5pPr marL="1828361" indent="0">
              <a:buNone/>
              <a:defRPr sz="1600" b="1"/>
            </a:lvl5pPr>
            <a:lvl6pPr marL="2285451" indent="0">
              <a:buNone/>
              <a:defRPr sz="1600" b="1"/>
            </a:lvl6pPr>
            <a:lvl7pPr marL="2742542" indent="0">
              <a:buNone/>
              <a:defRPr sz="1600" b="1"/>
            </a:lvl7pPr>
            <a:lvl8pPr marL="3199632" indent="0">
              <a:buNone/>
              <a:defRPr sz="1600" b="1"/>
            </a:lvl8pPr>
            <a:lvl9pPr marL="365672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0" indent="0">
              <a:buNone/>
              <a:defRPr sz="2000" b="1"/>
            </a:lvl2pPr>
            <a:lvl3pPr marL="914180" indent="0">
              <a:buNone/>
              <a:defRPr sz="1800" b="1"/>
            </a:lvl3pPr>
            <a:lvl4pPr marL="1371270" indent="0">
              <a:buNone/>
              <a:defRPr sz="1600" b="1"/>
            </a:lvl4pPr>
            <a:lvl5pPr marL="1828361" indent="0">
              <a:buNone/>
              <a:defRPr sz="1600" b="1"/>
            </a:lvl5pPr>
            <a:lvl6pPr marL="2285451" indent="0">
              <a:buNone/>
              <a:defRPr sz="1600" b="1"/>
            </a:lvl6pPr>
            <a:lvl7pPr marL="2742542" indent="0">
              <a:buNone/>
              <a:defRPr sz="1600" b="1"/>
            </a:lvl7pPr>
            <a:lvl8pPr marL="3199632" indent="0">
              <a:buNone/>
              <a:defRPr sz="1600" b="1"/>
            </a:lvl8pPr>
            <a:lvl9pPr marL="365672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4"/>
          <p:cNvSpPr txBox="1">
            <a:spLocks/>
          </p:cNvSpPr>
          <p:nvPr userDrawn="1"/>
        </p:nvSpPr>
        <p:spPr>
          <a:xfrm>
            <a:off x="9110134" y="6573223"/>
            <a:ext cx="308186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EB85E36B-056C-47A3-96E6-2CD34D24BE4C}" type="slidenum">
              <a:rPr lang="en-GB" sz="1200" smtClean="0">
                <a:solidFill>
                  <a:srgbClr val="000000">
                    <a:tint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GB" sz="1200">
              <a:solidFill>
                <a:srgbClr val="000000">
                  <a:tint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3797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4"/>
          <p:cNvSpPr txBox="1">
            <a:spLocks/>
          </p:cNvSpPr>
          <p:nvPr userDrawn="1"/>
        </p:nvSpPr>
        <p:spPr>
          <a:xfrm>
            <a:off x="9110134" y="6573223"/>
            <a:ext cx="308186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EB85E36B-056C-47A3-96E6-2CD34D24BE4C}" type="slidenum">
              <a:rPr lang="en-GB" sz="1200" smtClean="0">
                <a:solidFill>
                  <a:srgbClr val="000000">
                    <a:tint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GB" sz="1200">
              <a:solidFill>
                <a:srgbClr val="000000">
                  <a:tint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9669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/>
          </p:cNvSpPr>
          <p:nvPr userDrawn="1"/>
        </p:nvSpPr>
        <p:spPr>
          <a:xfrm>
            <a:off x="9592284" y="6597352"/>
            <a:ext cx="2530233" cy="260648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09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18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27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361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5451" algn="l" defTabSz="91418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2542" algn="l" defTabSz="91418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199632" algn="l" defTabSz="91418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6722" algn="l" defTabSz="91418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D0D627E-825B-464D-8EC2-E854DD72C6CB}" type="slidenum">
              <a:rPr lang="en-GB" altLang="en-US" sz="1100" smtClean="0"/>
              <a:pPr algn="r">
                <a:defRPr/>
              </a:pPr>
              <a:t>‹#›</a:t>
            </a:fld>
            <a:endParaRPr lang="en-GB" altLang="en-US" sz="1100"/>
          </a:p>
        </p:txBody>
      </p:sp>
    </p:spTree>
    <p:extLst>
      <p:ext uri="{BB962C8B-B14F-4D97-AF65-F5344CB8AC3E}">
        <p14:creationId xmlns:p14="http://schemas.microsoft.com/office/powerpoint/2010/main" val="38758722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6" y="273053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90" indent="0">
              <a:buNone/>
              <a:defRPr sz="1200"/>
            </a:lvl2pPr>
            <a:lvl3pPr marL="914180" indent="0">
              <a:buNone/>
              <a:defRPr sz="1000"/>
            </a:lvl3pPr>
            <a:lvl4pPr marL="1371270" indent="0">
              <a:buNone/>
              <a:defRPr sz="900"/>
            </a:lvl4pPr>
            <a:lvl5pPr marL="1828361" indent="0">
              <a:buNone/>
              <a:defRPr sz="900"/>
            </a:lvl5pPr>
            <a:lvl6pPr marL="2285451" indent="0">
              <a:buNone/>
              <a:defRPr sz="900"/>
            </a:lvl6pPr>
            <a:lvl7pPr marL="2742542" indent="0">
              <a:buNone/>
              <a:defRPr sz="900"/>
            </a:lvl7pPr>
            <a:lvl8pPr marL="3199632" indent="0">
              <a:buNone/>
              <a:defRPr sz="900"/>
            </a:lvl8pPr>
            <a:lvl9pPr marL="365672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 txBox="1">
            <a:spLocks/>
          </p:cNvSpPr>
          <p:nvPr userDrawn="1"/>
        </p:nvSpPr>
        <p:spPr>
          <a:xfrm>
            <a:off x="9110134" y="6573223"/>
            <a:ext cx="308186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EB85E36B-056C-47A3-96E6-2CD34D24BE4C}" type="slidenum">
              <a:rPr lang="en-GB" sz="1200" smtClean="0">
                <a:solidFill>
                  <a:srgbClr val="000000">
                    <a:tint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GB" sz="1200">
              <a:solidFill>
                <a:srgbClr val="000000">
                  <a:tint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754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02A5B-20C4-504B-9583-E59A54C20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5B7D7-D4FA-BC4D-9309-703934BB64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EF822A-9CDD-3547-A773-E63113AD1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54EF2-2BBF-AC40-8912-BC286440FB89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724007-A69B-A94A-8F01-9BA3BB0FD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D97436-32B8-CB49-9F66-68C05D9C8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F6008-2E59-B649-B193-1DAD0B033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8436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90" indent="0">
              <a:buNone/>
              <a:defRPr sz="2800"/>
            </a:lvl2pPr>
            <a:lvl3pPr marL="914180" indent="0">
              <a:buNone/>
              <a:defRPr sz="2400"/>
            </a:lvl3pPr>
            <a:lvl4pPr marL="1371270" indent="0">
              <a:buNone/>
              <a:defRPr sz="2000"/>
            </a:lvl4pPr>
            <a:lvl5pPr marL="1828361" indent="0">
              <a:buNone/>
              <a:defRPr sz="2000"/>
            </a:lvl5pPr>
            <a:lvl6pPr marL="2285451" indent="0">
              <a:buNone/>
              <a:defRPr sz="2000"/>
            </a:lvl6pPr>
            <a:lvl7pPr marL="2742542" indent="0">
              <a:buNone/>
              <a:defRPr sz="2000"/>
            </a:lvl7pPr>
            <a:lvl8pPr marL="3199632" indent="0">
              <a:buNone/>
              <a:defRPr sz="2000"/>
            </a:lvl8pPr>
            <a:lvl9pPr marL="3656722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90" indent="0">
              <a:buNone/>
              <a:defRPr sz="1200"/>
            </a:lvl2pPr>
            <a:lvl3pPr marL="914180" indent="0">
              <a:buNone/>
              <a:defRPr sz="1000"/>
            </a:lvl3pPr>
            <a:lvl4pPr marL="1371270" indent="0">
              <a:buNone/>
              <a:defRPr sz="900"/>
            </a:lvl4pPr>
            <a:lvl5pPr marL="1828361" indent="0">
              <a:buNone/>
              <a:defRPr sz="900"/>
            </a:lvl5pPr>
            <a:lvl6pPr marL="2285451" indent="0">
              <a:buNone/>
              <a:defRPr sz="900"/>
            </a:lvl6pPr>
            <a:lvl7pPr marL="2742542" indent="0">
              <a:buNone/>
              <a:defRPr sz="900"/>
            </a:lvl7pPr>
            <a:lvl8pPr marL="3199632" indent="0">
              <a:buNone/>
              <a:defRPr sz="900"/>
            </a:lvl8pPr>
            <a:lvl9pPr marL="365672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27710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8595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69352" y="582617"/>
            <a:ext cx="2497666" cy="55133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5" y="582617"/>
            <a:ext cx="7296150" cy="55133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8658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1" y="582616"/>
            <a:ext cx="7711018" cy="9413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3" y="1981200"/>
            <a:ext cx="4895851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369053" y="1981200"/>
            <a:ext cx="4897967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369053" y="4114800"/>
            <a:ext cx="4897967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1777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1" y="582616"/>
            <a:ext cx="7711018" cy="9413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70003" y="1981200"/>
            <a:ext cx="4895851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9053" y="1981200"/>
            <a:ext cx="4897967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884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27809-88B3-1346-800B-DA81302C4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600EF6-F25E-1F41-B21B-83333534C2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A9A0F-D999-8B4E-A3CD-B573E3224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54EF2-2BBF-AC40-8912-BC286440FB89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25DAD-5C93-9544-9F57-72A81563E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2E75EC-2570-DD47-B251-FE3E2D213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F6008-2E59-B649-B193-1DAD0B033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245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86F64-6252-EE47-B85E-0DE86C852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283A2-789A-014A-927B-D3CC399058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2AC291-0D2A-AC4E-88A0-2DD33D8BE0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997BE4-6FB3-1E4F-92C1-996007649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54EF2-2BBF-AC40-8912-BC286440FB89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D88AA4-0877-9E47-8EB0-838060035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69D814-B797-3043-8586-AAB3C6026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F6008-2E59-B649-B193-1DAD0B033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00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95DCE-75F1-B148-86EF-E3379937A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6B2650-51E7-8542-B45D-478ADB50F9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187200-801C-8D44-8E54-D471B47283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3DFAA1-2277-3743-BF84-313EA55A78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AED54E-BAC8-B749-AA59-D477564FBE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9AE956-FD0C-704D-A2DD-8F81AECCD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54EF2-2BBF-AC40-8912-BC286440FB89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DF6F7B-C07F-824A-8CB2-A194ACBB7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9B1A40-AEF2-2349-A693-5088003D0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F6008-2E59-B649-B193-1DAD0B033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27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DA1E6-9422-0143-9E5B-207832205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F922B3-8CDE-EE44-84BA-44C63BBE5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54EF2-2BBF-AC40-8912-BC286440FB89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49A7D4-B364-FE4F-B245-4FF56AD9D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31C7F5-E1A6-B347-8D7C-D0534C199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F6008-2E59-B649-B193-1DAD0B033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253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E10256-147C-DC4B-A5CD-78BAECAC7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54EF2-2BBF-AC40-8912-BC286440FB89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C5A252-B681-4D41-839A-4CAC51FA6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ED5277-2AA6-3E4A-B0BE-F03855DCA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F6008-2E59-B649-B193-1DAD0B033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950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D10C4-29DF-494B-B258-A3211BD5F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D36A2-CCD4-0A40-8D72-94F3CDF40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F5D667-F0E2-F444-AAC3-C2E30E8F2B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288E69-7CEF-A24B-BB3A-537A09B4C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54EF2-2BBF-AC40-8912-BC286440FB89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5A932B-955F-554F-B69C-0EA489906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C0D37F-9813-CA42-ACDD-3E98839C4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F6008-2E59-B649-B193-1DAD0B033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946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87056-FA1F-D94D-83E6-71282713F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75B8D5-2578-D64C-88DB-5E2CD9E363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9C2BF2-3AC5-3949-B415-685C066A3C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4F8234-98C8-014C-97C9-FFFE17D42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54EF2-2BBF-AC40-8912-BC286440FB89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5105C7-15B7-4343-B7B2-13A7EFC1B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22CB60-72D6-7C44-9FCA-0E944149C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F6008-2E59-B649-B193-1DAD0B033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291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45E64B-E9CF-1C4C-B7B7-D9E789F4F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914C1-62F8-134C-86D0-DCE267A852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650478-E95B-A245-AA08-EC32E3CAB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54EF2-2BBF-AC40-8912-BC286440FB89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EA18C-DF9C-5E44-870F-8A2FBFED66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4A393-D6FA-064A-8B76-E1E5025F2F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F6008-2E59-B649-B193-1DAD0B033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58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56001" y="582616"/>
            <a:ext cx="7711018" cy="94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3" y="1981200"/>
            <a:ext cx="9997018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73" y="171903"/>
            <a:ext cx="1827670" cy="82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367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5pPr>
      <a:lvl6pPr marL="457090" algn="r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6pPr>
      <a:lvl7pPr marL="914180" algn="r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7pPr>
      <a:lvl8pPr marL="1371270" algn="r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8pPr>
      <a:lvl9pPr marL="1828361" algn="r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9pPr>
    </p:titleStyle>
    <p:bodyStyle>
      <a:lvl1pPr marL="342818" indent="-342818" algn="l" rtl="0" eaLnBrk="0" fontAlgn="base" hangingPunct="0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5037" indent="-363451" algn="l" rtl="0" eaLnBrk="0" fontAlgn="base" hangingPunct="0">
        <a:spcBef>
          <a:spcPct val="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2pPr>
      <a:lvl3pPr marL="742772" indent="-376148" algn="l" rtl="0" eaLnBrk="0" fontAlgn="base" hangingPunct="0">
        <a:spcBef>
          <a:spcPct val="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134791" indent="-390431" algn="l" rtl="0" eaLnBrk="0" fontAlgn="base" hangingPunct="0">
        <a:spcBef>
          <a:spcPct val="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4pPr>
      <a:lvl5pPr marL="1512524" indent="-376148" algn="l" rtl="0" eaLnBrk="0" fontAlgn="base" hangingPunct="0">
        <a:spcBef>
          <a:spcPct val="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1969614" indent="-376148" algn="l" rtl="0" fontAlgn="base">
        <a:spcBef>
          <a:spcPct val="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426706" indent="-376148" algn="l" rtl="0" fontAlgn="base">
        <a:spcBef>
          <a:spcPct val="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2883796" indent="-376148" algn="l" rtl="0" fontAlgn="base">
        <a:spcBef>
          <a:spcPct val="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340886" indent="-376148" algn="l" rtl="0" fontAlgn="base">
        <a:spcBef>
          <a:spcPct val="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0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0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0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61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51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42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32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22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5.emf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image" Target="../media/image13.png"/><Relationship Id="rId5" Type="http://schemas.openxmlformats.org/officeDocument/2006/relationships/image" Target="../media/image11.png"/><Relationship Id="rId10" Type="http://schemas.microsoft.com/office/2007/relationships/diagramDrawing" Target="../diagrams/drawing1.xml"/><Relationship Id="rId4" Type="http://schemas.openxmlformats.org/officeDocument/2006/relationships/image" Target="../media/image10.jpeg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emf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15.png"/><Relationship Id="rId4" Type="http://schemas.openxmlformats.org/officeDocument/2006/relationships/diagramData" Target="../diagrams/data2.xml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crdownload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, rectangle&#10;&#10;Description automatically generated">
            <a:extLst>
              <a:ext uri="{FF2B5EF4-FFF2-40B4-BE49-F238E27FC236}">
                <a16:creationId xmlns:a16="http://schemas.microsoft.com/office/drawing/2014/main" id="{9A042A56-6294-7746-8AB6-0B5D50712B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192" y="1314436"/>
            <a:ext cx="12204192" cy="5733335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2650AB53-102B-0C47-A901-ED77C84D30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4313" y="1228297"/>
            <a:ext cx="11502887" cy="3364484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 introduction to City Region and Growth Deals in the Devolved Administrations.</a:t>
            </a:r>
            <a:endParaRPr lang="en-US" b="1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4F97E67-1C11-0D4C-97B4-40A9E3851F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678" y="173007"/>
            <a:ext cx="2715297" cy="81066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358634D-0631-4094-B4BF-B68F01D0D8E5}"/>
              </a:ext>
            </a:extLst>
          </p:cNvPr>
          <p:cNvGrpSpPr/>
          <p:nvPr/>
        </p:nvGrpSpPr>
        <p:grpSpPr>
          <a:xfrm>
            <a:off x="1278664" y="4578449"/>
            <a:ext cx="9475865" cy="2376267"/>
            <a:chOff x="211864" y="3789040"/>
            <a:chExt cx="9475865" cy="2376267"/>
          </a:xfrm>
        </p:grpSpPr>
        <p:pic>
          <p:nvPicPr>
            <p:cNvPr id="7" name="Picture 2" descr="P:\Documents\My Pictures\glasgow city pic.png">
              <a:extLst>
                <a:ext uri="{FF2B5EF4-FFF2-40B4-BE49-F238E27FC236}">
                  <a16:creationId xmlns:a16="http://schemas.microsoft.com/office/drawing/2014/main" id="{564E0156-A000-4651-85F8-E79A1C8476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864" y="3789040"/>
              <a:ext cx="2279054" cy="237626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A4EAE061-B5EE-412E-919C-C606BF9AC3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2720" y="3789040"/>
              <a:ext cx="2496277" cy="237626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9" name="Picture 6" descr="P:\Documents\My Pictures\Oil_platform.jpg">
              <a:extLst>
                <a:ext uri="{FF2B5EF4-FFF2-40B4-BE49-F238E27FC236}">
                  <a16:creationId xmlns:a16="http://schemas.microsoft.com/office/drawing/2014/main" id="{02C4F121-F59D-4018-A4E7-03FA1ED407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9200" y="3789042"/>
              <a:ext cx="2448781" cy="237626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7" descr="P:\Documents\My Pictures\CARDIFF-BAY-BEACH-Aeial.jpg">
              <a:extLst>
                <a:ext uri="{FF2B5EF4-FFF2-40B4-BE49-F238E27FC236}">
                  <a16:creationId xmlns:a16="http://schemas.microsoft.com/office/drawing/2014/main" id="{678B57AA-9AC8-4811-832B-74ED958D71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2181" y="3789040"/>
              <a:ext cx="2315548" cy="237626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34180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E04F2-1F0D-5C46-B9F1-B20A5B6A9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753" y="923817"/>
            <a:ext cx="10225060" cy="51822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Devolution and Decentralisation agenda since 2010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E758A0-4D23-8B49-8C54-C9616A83C6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678" y="173007"/>
            <a:ext cx="2715297" cy="810666"/>
          </a:xfrm>
          <a:prstGeom prst="rect">
            <a:avLst/>
          </a:prstGeom>
        </p:spPr>
      </p:pic>
      <p:pic>
        <p:nvPicPr>
          <p:cNvPr id="9" name="Picture 2" descr="Image result for george osborne sign devolution deal">
            <a:extLst>
              <a:ext uri="{FF2B5EF4-FFF2-40B4-BE49-F238E27FC236}">
                <a16:creationId xmlns:a16="http://schemas.microsoft.com/office/drawing/2014/main" id="{4E079ABA-AF1B-421F-A66B-BBFD1F4286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2" t="11228" r="1354" b="6567"/>
          <a:stretch/>
        </p:blipFill>
        <p:spPr bwMode="auto">
          <a:xfrm>
            <a:off x="491084" y="1404457"/>
            <a:ext cx="4754534" cy="262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372DDD8-5F02-4E79-8FF6-9F20B31857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084" y="4243570"/>
            <a:ext cx="1737220" cy="2419945"/>
          </a:xfrm>
          <a:prstGeom prst="rect">
            <a:avLst/>
          </a:prstGeom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324D6D8B-0A45-4914-BC85-6969E2FA70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9522764"/>
              </p:ext>
            </p:extLst>
          </p:nvPr>
        </p:nvGraphicFramePr>
        <p:xfrm>
          <a:off x="3427854" y="4175380"/>
          <a:ext cx="7094665" cy="1278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35EC9E0E-F5E6-4568-A6E9-09F548CB240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28073" y="1375210"/>
            <a:ext cx="2888874" cy="344095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0A1F115-6FB8-4306-9CE9-116A54721657}"/>
              </a:ext>
            </a:extLst>
          </p:cNvPr>
          <p:cNvSpPr txBox="1"/>
          <p:nvPr/>
        </p:nvSpPr>
        <p:spPr>
          <a:xfrm>
            <a:off x="6106931" y="2694015"/>
            <a:ext cx="1132910" cy="36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894" b="1" dirty="0">
                <a:solidFill>
                  <a:srgbClr val="009999">
                    <a:lumMod val="75000"/>
                  </a:srgbClr>
                </a:solidFill>
                <a:cs typeface="Calibri" panose="020F0502020204030204" pitchFamily="34" charset="0"/>
              </a:rPr>
              <a:t>Liverpool City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894" b="1" dirty="0">
                <a:solidFill>
                  <a:srgbClr val="009999">
                    <a:lumMod val="75000"/>
                  </a:srgbClr>
                </a:solidFill>
                <a:cs typeface="Calibri" panose="020F0502020204030204" pitchFamily="34" charset="0"/>
              </a:rPr>
              <a:t>     Region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81D488-8F2A-4BC7-AE75-5EA97E919EE7}"/>
              </a:ext>
            </a:extLst>
          </p:cNvPr>
          <p:cNvSpPr txBox="1"/>
          <p:nvPr/>
        </p:nvSpPr>
        <p:spPr>
          <a:xfrm>
            <a:off x="6177580" y="2248190"/>
            <a:ext cx="991613" cy="36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894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GB" sz="813" dirty="0">
                <a:solidFill>
                  <a:srgbClr val="000000"/>
                </a:solidFill>
                <a:cs typeface="Calibri" panose="020F0502020204030204" pitchFamily="34" charset="0"/>
              </a:rPr>
              <a:t>  </a:t>
            </a:r>
            <a:r>
              <a:rPr lang="en-GB" sz="894" b="1" dirty="0">
                <a:solidFill>
                  <a:srgbClr val="009999">
                    <a:lumMod val="75000"/>
                  </a:srgbClr>
                </a:solidFill>
                <a:cs typeface="Calibri" panose="020F0502020204030204" pitchFamily="34" charset="0"/>
              </a:rPr>
              <a:t>Greater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894" b="1" dirty="0">
                <a:solidFill>
                  <a:srgbClr val="009999">
                    <a:lumMod val="75000"/>
                  </a:srgbClr>
                </a:solidFill>
                <a:cs typeface="Calibri" panose="020F0502020204030204" pitchFamily="34" charset="0"/>
              </a:rPr>
              <a:t>Manchester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4F268B-B447-4AB1-85ED-BA78ACF7FF8F}"/>
              </a:ext>
            </a:extLst>
          </p:cNvPr>
          <p:cNvSpPr txBox="1"/>
          <p:nvPr/>
        </p:nvSpPr>
        <p:spPr>
          <a:xfrm>
            <a:off x="6350313" y="3374906"/>
            <a:ext cx="1187742" cy="229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894" b="1">
                <a:solidFill>
                  <a:srgbClr val="009999">
                    <a:lumMod val="75000"/>
                  </a:srgbClr>
                </a:solidFill>
                <a:cs typeface="Calibri" panose="020F0502020204030204" pitchFamily="34" charset="0"/>
              </a:rPr>
              <a:t>West Midlands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4A1C32-26F8-4DDC-A410-8B3ED3DC5524}"/>
              </a:ext>
            </a:extLst>
          </p:cNvPr>
          <p:cNvSpPr txBox="1"/>
          <p:nvPr/>
        </p:nvSpPr>
        <p:spPr>
          <a:xfrm>
            <a:off x="6228073" y="3866233"/>
            <a:ext cx="765960" cy="36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894" b="1" dirty="0">
                <a:solidFill>
                  <a:srgbClr val="009999">
                    <a:lumMod val="75000"/>
                  </a:srgbClr>
                </a:solidFill>
                <a:cs typeface="Calibri" panose="020F0502020204030204" pitchFamily="34" charset="0"/>
              </a:rPr>
              <a:t>West of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894" b="1" dirty="0">
                <a:solidFill>
                  <a:srgbClr val="009999">
                    <a:lumMod val="75000"/>
                  </a:srgbClr>
                </a:solidFill>
                <a:cs typeface="Calibri" panose="020F0502020204030204" pitchFamily="34" charset="0"/>
              </a:rPr>
              <a:t>England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16370C-FF10-472C-9D03-343D19F06F67}"/>
              </a:ext>
            </a:extLst>
          </p:cNvPr>
          <p:cNvSpPr txBox="1"/>
          <p:nvPr/>
        </p:nvSpPr>
        <p:spPr>
          <a:xfrm>
            <a:off x="7891888" y="1570094"/>
            <a:ext cx="1105496" cy="229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894" b="1" dirty="0">
                <a:solidFill>
                  <a:srgbClr val="009999">
                    <a:lumMod val="75000"/>
                  </a:srgbClr>
                </a:solidFill>
                <a:cs typeface="Calibri" panose="020F0502020204030204" pitchFamily="34" charset="0"/>
              </a:rPr>
              <a:t>North of Tyne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6B979A-413B-4F90-B1A9-1425F174FD6D}"/>
              </a:ext>
            </a:extLst>
          </p:cNvPr>
          <p:cNvSpPr txBox="1"/>
          <p:nvPr/>
        </p:nvSpPr>
        <p:spPr>
          <a:xfrm>
            <a:off x="8047949" y="1906309"/>
            <a:ext cx="949435" cy="229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894" b="1" dirty="0">
                <a:solidFill>
                  <a:srgbClr val="009999">
                    <a:lumMod val="75000"/>
                  </a:srgbClr>
                </a:solidFill>
                <a:cs typeface="Calibri" panose="020F0502020204030204" pitchFamily="34" charset="0"/>
              </a:rPr>
              <a:t>Tees Valley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E21302-CC50-4660-AD6C-AD44C332A1ED}"/>
              </a:ext>
            </a:extLst>
          </p:cNvPr>
          <p:cNvSpPr txBox="1"/>
          <p:nvPr/>
        </p:nvSpPr>
        <p:spPr>
          <a:xfrm>
            <a:off x="8468309" y="2549995"/>
            <a:ext cx="1109714" cy="36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894" b="1" dirty="0">
                <a:solidFill>
                  <a:srgbClr val="009999">
                    <a:lumMod val="75000"/>
                  </a:srgbClr>
                </a:solidFill>
                <a:cs typeface="Calibri" panose="020F0502020204030204" pitchFamily="34" charset="0"/>
              </a:rPr>
              <a:t>Sheffield City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894" b="1" dirty="0">
                <a:solidFill>
                  <a:srgbClr val="009999">
                    <a:lumMod val="75000"/>
                  </a:srgbClr>
                </a:solidFill>
                <a:cs typeface="Calibri" panose="020F0502020204030204" pitchFamily="34" charset="0"/>
              </a:rPr>
              <a:t>     Region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3185095-EBFE-4B7A-8562-5A5DA17AB2EF}"/>
              </a:ext>
            </a:extLst>
          </p:cNvPr>
          <p:cNvSpPr txBox="1"/>
          <p:nvPr/>
        </p:nvSpPr>
        <p:spPr>
          <a:xfrm>
            <a:off x="8898573" y="2967681"/>
            <a:ext cx="1105496" cy="36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894" b="1" dirty="0">
                <a:solidFill>
                  <a:srgbClr val="009999">
                    <a:lumMod val="75000"/>
                  </a:srgbClr>
                </a:solidFill>
                <a:cs typeface="Calibri" panose="020F0502020204030204" pitchFamily="34" charset="0"/>
              </a:rPr>
              <a:t>Cambridge &amp;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894" b="1" dirty="0">
                <a:solidFill>
                  <a:srgbClr val="009999">
                    <a:lumMod val="75000"/>
                  </a:srgbClr>
                </a:solidFill>
                <a:cs typeface="Calibri" panose="020F0502020204030204" pitchFamily="34" charset="0"/>
              </a:rPr>
              <a:t>Peterborough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0AFEEF9-EBC0-4109-9CE3-DCF363145858}"/>
              </a:ext>
            </a:extLst>
          </p:cNvPr>
          <p:cNvSpPr txBox="1"/>
          <p:nvPr/>
        </p:nvSpPr>
        <p:spPr>
          <a:xfrm>
            <a:off x="8798959" y="3693227"/>
            <a:ext cx="949435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650" b="1" i="1">
                <a:solidFill>
                  <a:srgbClr val="FF0000"/>
                </a:solidFill>
                <a:cs typeface="Calibri" panose="020F0502020204030204" pitchFamily="34" charset="0"/>
              </a:rPr>
              <a:t>Greater London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270FF5B-C454-42F7-BE1B-FE308566E700}"/>
              </a:ext>
            </a:extLst>
          </p:cNvPr>
          <p:cNvSpPr txBox="1"/>
          <p:nvPr/>
        </p:nvSpPr>
        <p:spPr>
          <a:xfrm>
            <a:off x="3410017" y="5581594"/>
            <a:ext cx="1057582" cy="60018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>
              <a:buSzPct val="86000"/>
              <a:defRPr sz="12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6000"/>
              <a:buFontTx/>
              <a:buNone/>
              <a:tabLst/>
              <a:defRPr/>
            </a:pPr>
            <a:r>
              <a:rPr kumimoji="0" lang="en-GB" sz="975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Local Enterprise Partnerships </a:t>
            </a:r>
            <a:r>
              <a:rPr kumimoji="0" lang="en-GB" sz="97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established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65E8BF0-7F70-43F2-B049-EB9C5538AC60}"/>
              </a:ext>
            </a:extLst>
          </p:cNvPr>
          <p:cNvSpPr txBox="1"/>
          <p:nvPr/>
        </p:nvSpPr>
        <p:spPr>
          <a:xfrm>
            <a:off x="4683504" y="5581594"/>
            <a:ext cx="1124227" cy="60018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>
              <a:buSzPct val="86000"/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6000"/>
              <a:buFontTx/>
              <a:buNone/>
              <a:tabLst/>
              <a:defRPr/>
            </a:pPr>
            <a:r>
              <a:rPr kumimoji="0" lang="en-GB" sz="975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City Deals </a:t>
            </a:r>
            <a:r>
              <a:rPr kumimoji="0" lang="en-GB" sz="97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agreed with 28 places across England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0CDACB2-A445-4CC9-BE74-37114401F4C5}"/>
              </a:ext>
            </a:extLst>
          </p:cNvPr>
          <p:cNvSpPr txBox="1"/>
          <p:nvPr/>
        </p:nvSpPr>
        <p:spPr>
          <a:xfrm>
            <a:off x="6011094" y="5369196"/>
            <a:ext cx="978561" cy="127816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>
              <a:buSzPct val="86000"/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6000"/>
              <a:buFontTx/>
              <a:buNone/>
              <a:tabLst/>
              <a:defRPr/>
            </a:pPr>
            <a:r>
              <a:rPr kumimoji="0" lang="en-GB" sz="975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Growth Deals </a:t>
            </a:r>
            <a:r>
              <a:rPr kumimoji="0" lang="en-GB" sz="97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totalling £9.1 billion agreed with all LEPs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90C9287-27B4-4E06-9448-94C923B09588}"/>
              </a:ext>
            </a:extLst>
          </p:cNvPr>
          <p:cNvSpPr txBox="1"/>
          <p:nvPr/>
        </p:nvSpPr>
        <p:spPr>
          <a:xfrm>
            <a:off x="7048774" y="5543787"/>
            <a:ext cx="978561" cy="115353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>
              <a:buSzPct val="86000"/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6000"/>
              <a:buFontTx/>
              <a:buNone/>
              <a:tabLst/>
              <a:defRPr/>
            </a:pPr>
            <a:r>
              <a:rPr kumimoji="0" lang="en-GB" sz="975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City Deals </a:t>
            </a:r>
            <a:r>
              <a:rPr kumimoji="0" lang="en-GB" sz="97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extended into Scotland, Wales and Northern Ireland.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637D0DD-EA0F-4DE7-8FE3-F0AE162D7544}"/>
              </a:ext>
            </a:extLst>
          </p:cNvPr>
          <p:cNvSpPr txBox="1"/>
          <p:nvPr/>
        </p:nvSpPr>
        <p:spPr>
          <a:xfrm>
            <a:off x="8266868" y="5447479"/>
            <a:ext cx="1344604" cy="60018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>
              <a:buSzPct val="86000"/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6000"/>
              <a:buFontTx/>
              <a:buNone/>
              <a:tabLst/>
              <a:defRPr/>
            </a:pPr>
            <a:r>
              <a:rPr kumimoji="0" lang="en-GB" sz="975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Devolution deals </a:t>
            </a:r>
            <a:r>
              <a:rPr kumimoji="0" lang="en-GB" sz="97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city mayors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5739FD4-E056-4AB5-849A-D08F923A5FC0}"/>
              </a:ext>
            </a:extLst>
          </p:cNvPr>
          <p:cNvSpPr txBox="1"/>
          <p:nvPr/>
        </p:nvSpPr>
        <p:spPr>
          <a:xfrm>
            <a:off x="9611472" y="5528762"/>
            <a:ext cx="1134059" cy="60018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>
              <a:buSzPct val="86000"/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6000"/>
              <a:buFontTx/>
              <a:buNone/>
              <a:tabLst/>
              <a:defRPr/>
            </a:pPr>
            <a:r>
              <a:rPr kumimoji="0" lang="en-GB" sz="975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Local Industrial Strategies </a:t>
            </a:r>
            <a:r>
              <a:rPr kumimoji="0" lang="en-GB" sz="97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WM and GM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928D618-C276-4670-89C3-0781F1344372}"/>
              </a:ext>
            </a:extLst>
          </p:cNvPr>
          <p:cNvCxnSpPr>
            <a:cxnSpLocks/>
          </p:cNvCxnSpPr>
          <p:nvPr/>
        </p:nvCxnSpPr>
        <p:spPr>
          <a:xfrm flipH="1">
            <a:off x="5120998" y="5452865"/>
            <a:ext cx="112694" cy="142540"/>
          </a:xfrm>
          <a:prstGeom prst="line">
            <a:avLst/>
          </a:prstGeom>
          <a:noFill/>
          <a:ln w="28575" cap="flat" cmpd="sng" algn="ctr">
            <a:solidFill>
              <a:srgbClr val="002547"/>
            </a:solidFill>
            <a:prstDash val="solid"/>
          </a:ln>
          <a:effectLst/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8CAB555-5737-4569-9CD1-235BFC61866B}"/>
              </a:ext>
            </a:extLst>
          </p:cNvPr>
          <p:cNvCxnSpPr>
            <a:cxnSpLocks/>
          </p:cNvCxnSpPr>
          <p:nvPr/>
        </p:nvCxnSpPr>
        <p:spPr>
          <a:xfrm flipH="1">
            <a:off x="6371401" y="5472517"/>
            <a:ext cx="112694" cy="142540"/>
          </a:xfrm>
          <a:prstGeom prst="line">
            <a:avLst/>
          </a:prstGeom>
          <a:noFill/>
          <a:ln w="28575" cap="flat" cmpd="sng" algn="ctr">
            <a:solidFill>
              <a:srgbClr val="002547"/>
            </a:solidFill>
            <a:prstDash val="solid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72374E9-126C-421C-8986-20792CA9FBB3}"/>
              </a:ext>
            </a:extLst>
          </p:cNvPr>
          <p:cNvCxnSpPr>
            <a:cxnSpLocks/>
          </p:cNvCxnSpPr>
          <p:nvPr/>
        </p:nvCxnSpPr>
        <p:spPr>
          <a:xfrm>
            <a:off x="6691003" y="5460042"/>
            <a:ext cx="359836" cy="274991"/>
          </a:xfrm>
          <a:prstGeom prst="line">
            <a:avLst/>
          </a:prstGeom>
          <a:noFill/>
          <a:ln w="28575" cap="flat" cmpd="sng" algn="ctr">
            <a:solidFill>
              <a:srgbClr val="002547"/>
            </a:solidFill>
            <a:prstDash val="solid"/>
          </a:ln>
          <a:effectLst/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1077A27-B1E1-4550-AF96-E839624A9730}"/>
              </a:ext>
            </a:extLst>
          </p:cNvPr>
          <p:cNvCxnSpPr>
            <a:cxnSpLocks/>
          </p:cNvCxnSpPr>
          <p:nvPr/>
        </p:nvCxnSpPr>
        <p:spPr>
          <a:xfrm>
            <a:off x="8747670" y="5452865"/>
            <a:ext cx="0" cy="162192"/>
          </a:xfrm>
          <a:prstGeom prst="line">
            <a:avLst/>
          </a:prstGeom>
          <a:noFill/>
          <a:ln w="28575" cap="flat" cmpd="sng" algn="ctr">
            <a:solidFill>
              <a:srgbClr val="002547"/>
            </a:solidFill>
            <a:prstDash val="solid"/>
          </a:ln>
          <a:effectLst/>
        </p:spPr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165ED1C-1E3A-47B2-AA07-D36E29E7AD0A}"/>
              </a:ext>
            </a:extLst>
          </p:cNvPr>
          <p:cNvCxnSpPr>
            <a:cxnSpLocks/>
          </p:cNvCxnSpPr>
          <p:nvPr/>
        </p:nvCxnSpPr>
        <p:spPr>
          <a:xfrm>
            <a:off x="10099391" y="5452865"/>
            <a:ext cx="0" cy="162192"/>
          </a:xfrm>
          <a:prstGeom prst="line">
            <a:avLst/>
          </a:prstGeom>
          <a:noFill/>
          <a:ln w="28575" cap="flat" cmpd="sng" algn="ctr">
            <a:solidFill>
              <a:srgbClr val="002547"/>
            </a:solidFill>
            <a:prstDash val="solid"/>
          </a:ln>
          <a:effectLst/>
        </p:spPr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7F2A821-2C94-4B08-B21D-424FB286315A}"/>
              </a:ext>
            </a:extLst>
          </p:cNvPr>
          <p:cNvCxnSpPr>
            <a:cxnSpLocks/>
          </p:cNvCxnSpPr>
          <p:nvPr/>
        </p:nvCxnSpPr>
        <p:spPr>
          <a:xfrm flipH="1">
            <a:off x="3770565" y="5452865"/>
            <a:ext cx="1234" cy="119674"/>
          </a:xfrm>
          <a:prstGeom prst="line">
            <a:avLst/>
          </a:prstGeom>
          <a:noFill/>
          <a:ln w="28575" cap="flat" cmpd="sng" algn="ctr">
            <a:solidFill>
              <a:srgbClr val="002547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3965573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E04F2-1F0D-5C46-B9F1-B20A5B6A9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753" y="694632"/>
            <a:ext cx="10225060" cy="51822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DA Deal Making Process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E758A0-4D23-8B49-8C54-C9616A83C6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678" y="173007"/>
            <a:ext cx="2715297" cy="810666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26E492B3-14F8-4105-8118-8FA6BA7DE99B}"/>
              </a:ext>
            </a:extLst>
          </p:cNvPr>
          <p:cNvGrpSpPr/>
          <p:nvPr/>
        </p:nvGrpSpPr>
        <p:grpSpPr>
          <a:xfrm>
            <a:off x="148199" y="2251268"/>
            <a:ext cx="11625985" cy="4202068"/>
            <a:chOff x="148199" y="1963235"/>
            <a:chExt cx="9609602" cy="4202068"/>
          </a:xfrm>
        </p:grpSpPr>
        <p:graphicFrame>
          <p:nvGraphicFramePr>
            <p:cNvPr id="30" name="Diagram 29">
              <a:extLst>
                <a:ext uri="{FF2B5EF4-FFF2-40B4-BE49-F238E27FC236}">
                  <a16:creationId xmlns:a16="http://schemas.microsoft.com/office/drawing/2014/main" id="{EF618610-B2D5-4274-A9FB-BBF8940AEAB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610043035"/>
                </p:ext>
              </p:extLst>
            </p:nvPr>
          </p:nvGraphicFramePr>
          <p:xfrm>
            <a:off x="200472" y="1963235"/>
            <a:ext cx="9361040" cy="420206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DB04D25-42DC-4B1E-B912-8D39E5A170A0}"/>
                </a:ext>
              </a:extLst>
            </p:cNvPr>
            <p:cNvSpPr/>
            <p:nvPr/>
          </p:nvSpPr>
          <p:spPr>
            <a:xfrm>
              <a:off x="1221740" y="4438853"/>
              <a:ext cx="5171420" cy="600164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9999"/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Stage two: </a:t>
              </a: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Development of proposals including policy input and expertise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(C&amp;LGU, local partners, the Devolved Administration and the Territorial Office)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34BD00E-0663-4E06-8343-7BB38334643A}"/>
                </a:ext>
              </a:extLst>
            </p:cNvPr>
            <p:cNvSpPr/>
            <p:nvPr/>
          </p:nvSpPr>
          <p:spPr>
            <a:xfrm>
              <a:off x="6537176" y="4438853"/>
              <a:ext cx="1944216" cy="600164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9999"/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Stage 3: </a:t>
              </a: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Finalise deal package and WH write round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1A3DDF6-913A-4166-BE74-AC919DB23E0F}"/>
                </a:ext>
              </a:extLst>
            </p:cNvPr>
            <p:cNvSpPr/>
            <p:nvPr/>
          </p:nvSpPr>
          <p:spPr>
            <a:xfrm>
              <a:off x="8625408" y="4438853"/>
              <a:ext cx="1132393" cy="90024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9999"/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Stage 4: </a:t>
              </a:r>
              <a:r>
                <a:rPr kumimoji="0" lang="en-GB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Approve business cases and release funding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B0026D3-D539-4DCB-A72B-B539AA6019F2}"/>
                </a:ext>
              </a:extLst>
            </p:cNvPr>
            <p:cNvSpPr/>
            <p:nvPr/>
          </p:nvSpPr>
          <p:spPr>
            <a:xfrm>
              <a:off x="148199" y="4440035"/>
              <a:ext cx="988378" cy="600164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9999"/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Stage 1: </a:t>
              </a: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Invitation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38" name="Arrow: Left-Right 37">
            <a:extLst>
              <a:ext uri="{FF2B5EF4-FFF2-40B4-BE49-F238E27FC236}">
                <a16:creationId xmlns:a16="http://schemas.microsoft.com/office/drawing/2014/main" id="{AA28B4CE-CFD3-4952-AC5E-5992B8DB6866}"/>
              </a:ext>
            </a:extLst>
          </p:cNvPr>
          <p:cNvSpPr/>
          <p:nvPr/>
        </p:nvSpPr>
        <p:spPr>
          <a:xfrm>
            <a:off x="272480" y="5915164"/>
            <a:ext cx="11325266" cy="610180"/>
          </a:xfrm>
          <a:prstGeom prst="leftRightArrow">
            <a:avLst/>
          </a:prstGeom>
          <a:solidFill>
            <a:srgbClr val="B92D2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Timescales  -   Depend on (1) Quality of the proposals and (2) Political appetite</a:t>
            </a:r>
          </a:p>
        </p:txBody>
      </p:sp>
      <p:pic>
        <p:nvPicPr>
          <p:cNvPr id="41" name="Picture 6" descr="Image result for deal making process chalncellot">
            <a:extLst>
              <a:ext uri="{FF2B5EF4-FFF2-40B4-BE49-F238E27FC236}">
                <a16:creationId xmlns:a16="http://schemas.microsoft.com/office/drawing/2014/main" id="{3E1CDCCB-E601-48F0-AECE-C0EF74804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88" y="1442043"/>
            <a:ext cx="2160240" cy="1346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47F00DF0-C91E-484E-9A79-8D0921C4B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460" y="1417867"/>
            <a:ext cx="2239188" cy="1380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5655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9E2D78A5-8735-4E48-9210-4A0BB4891944}"/>
              </a:ext>
            </a:extLst>
          </p:cNvPr>
          <p:cNvSpPr txBox="1">
            <a:spLocks/>
          </p:cNvSpPr>
          <p:nvPr/>
        </p:nvSpPr>
        <p:spPr>
          <a:xfrm>
            <a:off x="1511982" y="94031"/>
            <a:ext cx="8972932" cy="936104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090" algn="r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180" algn="r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270" algn="r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361" algn="r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GB" sz="3600" dirty="0">
                <a:solidFill>
                  <a:srgbClr val="003366"/>
                </a:solidFill>
                <a:latin typeface="Arial"/>
              </a:rPr>
              <a:t>What DA City and Growth Deals are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E7D78B-7F69-4A44-AFE6-18BBA0AFA47D}"/>
              </a:ext>
            </a:extLst>
          </p:cNvPr>
          <p:cNvSpPr/>
          <p:nvPr/>
        </p:nvSpPr>
        <p:spPr>
          <a:xfrm>
            <a:off x="1328738" y="1184373"/>
            <a:ext cx="2777898" cy="360000"/>
          </a:xfrm>
          <a:prstGeom prst="rec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FFFFFF"/>
                </a:solidFill>
                <a:latin typeface="Arial"/>
              </a:rPr>
              <a:t>UK Government Priorities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91DD71-B7E7-40AF-924C-4BDFA25E6703}"/>
              </a:ext>
            </a:extLst>
          </p:cNvPr>
          <p:cNvSpPr txBox="1"/>
          <p:nvPr/>
        </p:nvSpPr>
        <p:spPr>
          <a:xfrm>
            <a:off x="1328739" y="1521204"/>
            <a:ext cx="2777898" cy="461665"/>
          </a:xfrm>
          <a:prstGeom prst="rect">
            <a:avLst/>
          </a:prstGeom>
          <a:noFill/>
          <a:ln w="38100">
            <a:solidFill>
              <a:srgbClr val="009999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000000"/>
                </a:solidFill>
                <a:latin typeface="Arial" charset="0"/>
              </a:rPr>
              <a:t>Levelling-up Agenda.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000000"/>
                </a:solidFill>
                <a:latin typeface="Arial" charset="0"/>
              </a:rPr>
              <a:t>Build Back Better: our plan for growth.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2B5AB6-9A0D-4994-B879-B7AD668AE976}"/>
              </a:ext>
            </a:extLst>
          </p:cNvPr>
          <p:cNvSpPr/>
          <p:nvPr/>
        </p:nvSpPr>
        <p:spPr>
          <a:xfrm>
            <a:off x="1337912" y="2484680"/>
            <a:ext cx="6271202" cy="360000"/>
          </a:xfrm>
          <a:prstGeom prst="rec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FFFFFF"/>
                </a:solidFill>
                <a:latin typeface="Arial"/>
              </a:rPr>
              <a:t>Headlines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77F7BF-EE13-4A7D-9FB4-855BB42D87DB}"/>
              </a:ext>
            </a:extLst>
          </p:cNvPr>
          <p:cNvSpPr txBox="1"/>
          <p:nvPr/>
        </p:nvSpPr>
        <p:spPr>
          <a:xfrm>
            <a:off x="1337912" y="2863173"/>
            <a:ext cx="6271202" cy="2492990"/>
          </a:xfrm>
          <a:prstGeom prst="rect">
            <a:avLst/>
          </a:prstGeom>
          <a:noFill/>
          <a:ln w="38100">
            <a:solidFill>
              <a:srgbClr val="009999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200" dirty="0">
              <a:solidFill>
                <a:srgbClr val="000000"/>
              </a:solidFill>
              <a:latin typeface="Arial" charset="0"/>
            </a:endParaRP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200">
                <a:solidFill>
                  <a:srgbClr val="000000"/>
                </a:solidFill>
                <a:latin typeface="Arial" charset="0"/>
              </a:rPr>
              <a:t>Deals </a:t>
            </a:r>
            <a:r>
              <a:rPr lang="en-GB" sz="1200" dirty="0">
                <a:solidFill>
                  <a:srgbClr val="000000"/>
                </a:solidFill>
                <a:latin typeface="Arial" charset="0"/>
              </a:rPr>
              <a:t>are tri-partite agreements between the UK Government and the Governments of Scotland, Wales or Northern Ireland; and local authorities, to coordinate investment in strategic projects that will drive economic growth in priority sectors for the region. 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1200" dirty="0">
              <a:solidFill>
                <a:srgbClr val="000000"/>
              </a:solidFill>
              <a:latin typeface="Arial" charset="0"/>
            </a:endParaRP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0000"/>
                </a:solidFill>
                <a:latin typeface="Arial" charset="0"/>
              </a:rPr>
              <a:t>Each Deal brings together local leaders and key stakeholders, including businesses, universities and the third sector, to coordinate public and private investment. 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1200" dirty="0">
              <a:solidFill>
                <a:srgbClr val="000000"/>
              </a:solidFill>
              <a:latin typeface="Arial" charset="0"/>
            </a:endParaRP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0000"/>
                </a:solidFill>
                <a:latin typeface="Arial" charset="0"/>
              </a:rPr>
              <a:t>Investment priorities through current deals tend to be in digital infrastructure, sector innovation, transport connectivity, tourism and culture, business growth, place and regeneration.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1200" dirty="0">
              <a:solidFill>
                <a:srgbClr val="000000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7D0AA8F-7745-4CA3-B0FE-266C17C68B2B}"/>
              </a:ext>
            </a:extLst>
          </p:cNvPr>
          <p:cNvSpPr txBox="1"/>
          <p:nvPr/>
        </p:nvSpPr>
        <p:spPr>
          <a:xfrm>
            <a:off x="7609115" y="1752035"/>
            <a:ext cx="3347357" cy="1754326"/>
          </a:xfrm>
          <a:prstGeom prst="rect">
            <a:avLst/>
          </a:prstGeom>
          <a:noFill/>
          <a:ln w="38100">
            <a:solidFill>
              <a:srgbClr val="009999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000000"/>
                </a:solidFill>
                <a:latin typeface="Arial" charset="0"/>
              </a:rPr>
              <a:t>The deals are: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rgbClr val="000000"/>
                </a:solidFill>
                <a:latin typeface="Arial" charset="0"/>
              </a:rPr>
              <a:t>bottom up </a:t>
            </a:r>
            <a:r>
              <a:rPr lang="en-GB" sz="1200" dirty="0">
                <a:solidFill>
                  <a:srgbClr val="000000"/>
                </a:solidFill>
                <a:latin typeface="Arial" charset="0"/>
              </a:rPr>
              <a:t>- based on local (agreed) priorities and proposals.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rgbClr val="000000"/>
                </a:solidFill>
                <a:latin typeface="Arial" charset="0"/>
              </a:rPr>
              <a:t>jointly agreed </a:t>
            </a:r>
            <a:r>
              <a:rPr lang="en-GB" sz="1200" dirty="0">
                <a:solidFill>
                  <a:srgbClr val="000000"/>
                </a:solidFill>
                <a:latin typeface="Arial" charset="0"/>
              </a:rPr>
              <a:t>with the devolved governments.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0000"/>
                </a:solidFill>
                <a:latin typeface="Arial" charset="0"/>
              </a:rPr>
              <a:t>should lever in </a:t>
            </a:r>
            <a:r>
              <a:rPr lang="en-GB" sz="1200" b="1" dirty="0">
                <a:solidFill>
                  <a:srgbClr val="000000"/>
                </a:solidFill>
                <a:latin typeface="Arial" charset="0"/>
              </a:rPr>
              <a:t>investment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200" dirty="0">
              <a:solidFill>
                <a:srgbClr val="000000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000000"/>
                </a:solidFill>
                <a:latin typeface="Arial" charset="0"/>
              </a:rPr>
              <a:t>The deals </a:t>
            </a:r>
            <a:r>
              <a:rPr lang="en-GB" sz="1200" u="sng" dirty="0">
                <a:solidFill>
                  <a:srgbClr val="000000"/>
                </a:solidFill>
                <a:latin typeface="Arial" charset="0"/>
              </a:rPr>
              <a:t>are not</a:t>
            </a:r>
            <a:r>
              <a:rPr lang="en-GB" sz="1200" dirty="0">
                <a:solidFill>
                  <a:srgbClr val="000000"/>
                </a:solidFill>
                <a:latin typeface="Arial" charset="0"/>
              </a:rPr>
              <a:t> about devolution of powers or governance change.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6DFFE1C-CA04-4845-9489-6BA82CD1E5BA}"/>
              </a:ext>
            </a:extLst>
          </p:cNvPr>
          <p:cNvSpPr txBox="1"/>
          <p:nvPr/>
        </p:nvSpPr>
        <p:spPr>
          <a:xfrm>
            <a:off x="7609115" y="4846366"/>
            <a:ext cx="3347357" cy="1754326"/>
          </a:xfrm>
          <a:prstGeom prst="rect">
            <a:avLst/>
          </a:prstGeom>
          <a:noFill/>
          <a:ln w="38100">
            <a:solidFill>
              <a:srgbClr val="009999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200" dirty="0">
              <a:solidFill>
                <a:srgbClr val="000000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000000"/>
                </a:solidFill>
                <a:latin typeface="Arial" charset="0"/>
              </a:rPr>
              <a:t>UKG deal commitments are: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0000"/>
                </a:solidFill>
                <a:latin typeface="Arial" charset="0"/>
              </a:rPr>
              <a:t>(generally) related to </a:t>
            </a:r>
            <a:r>
              <a:rPr lang="en-GB" sz="1200" b="1" dirty="0">
                <a:solidFill>
                  <a:srgbClr val="000000"/>
                </a:solidFill>
                <a:latin typeface="Arial" charset="0"/>
              </a:rPr>
              <a:t>reserved policy areas </a:t>
            </a:r>
            <a:r>
              <a:rPr lang="en-GB" sz="1200" dirty="0">
                <a:solidFill>
                  <a:srgbClr val="000000"/>
                </a:solidFill>
                <a:latin typeface="Arial" charset="0"/>
              </a:rPr>
              <a:t>(including digital infrastructure, innovation, energy)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0000"/>
                </a:solidFill>
                <a:latin typeface="Arial" charset="0"/>
              </a:rPr>
              <a:t>limited to </a:t>
            </a:r>
            <a:r>
              <a:rPr lang="en-GB" sz="1200" b="1" dirty="0">
                <a:solidFill>
                  <a:srgbClr val="000000"/>
                </a:solidFill>
                <a:latin typeface="Arial" charset="0"/>
              </a:rPr>
              <a:t>capital funding</a:t>
            </a:r>
            <a:r>
              <a:rPr lang="en-GB" sz="1200" dirty="0">
                <a:solidFill>
                  <a:srgbClr val="000000"/>
                </a:solidFill>
                <a:latin typeface="Arial" charset="0"/>
              </a:rPr>
              <a:t> over a longer term (10-15 years) flat profile.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rgbClr val="000000"/>
                </a:solidFill>
                <a:latin typeface="Arial" charset="0"/>
              </a:rPr>
              <a:t>subject to business case</a:t>
            </a:r>
            <a:r>
              <a:rPr lang="en-GB" sz="1200" dirty="0">
                <a:solidFill>
                  <a:srgbClr val="000000"/>
                </a:solidFill>
                <a:latin typeface="Arial" charset="0"/>
              </a:rPr>
              <a:t> (HMT Green Book standard).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96B12F4-4397-4C76-AE4A-FAF04E479ADB}"/>
              </a:ext>
            </a:extLst>
          </p:cNvPr>
          <p:cNvSpPr/>
          <p:nvPr/>
        </p:nvSpPr>
        <p:spPr>
          <a:xfrm>
            <a:off x="7609115" y="1403113"/>
            <a:ext cx="3347357" cy="360000"/>
          </a:xfrm>
          <a:prstGeom prst="rec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FFFFFF"/>
                </a:solidFill>
                <a:latin typeface="Arial"/>
              </a:rPr>
              <a:t>Principles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2EDA7C9-83E9-49A4-B3D5-8BE3EA4193F9}"/>
              </a:ext>
            </a:extLst>
          </p:cNvPr>
          <p:cNvSpPr/>
          <p:nvPr/>
        </p:nvSpPr>
        <p:spPr>
          <a:xfrm>
            <a:off x="7609115" y="4503048"/>
            <a:ext cx="3347357" cy="326636"/>
          </a:xfrm>
          <a:prstGeom prst="rec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FFFFFF"/>
                </a:solidFill>
                <a:latin typeface="Arial"/>
              </a:rPr>
              <a:t>Scope</a:t>
            </a: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5B7761A5-F540-40B7-9082-6541DF1ED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887" y="968941"/>
            <a:ext cx="2488056" cy="1514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1267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05B0E1-293F-4CCC-BD43-27CE921F45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7696201" y="6248400"/>
            <a:ext cx="1897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885F9C2C-F221-492F-88E5-ADBB65D5A624}" type="slidenum">
              <a:rPr lang="en-GB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778CF38-A4C2-4B00-A941-FB0D95FC7D0F}"/>
              </a:ext>
            </a:extLst>
          </p:cNvPr>
          <p:cNvSpPr txBox="1">
            <a:spLocks/>
          </p:cNvSpPr>
          <p:nvPr/>
        </p:nvSpPr>
        <p:spPr>
          <a:xfrm>
            <a:off x="1919537" y="166038"/>
            <a:ext cx="8524939" cy="1174730"/>
          </a:xfrm>
          <a:prstGeom prst="rect">
            <a:avLst/>
          </a:prstGeom>
        </p:spPr>
        <p:txBody>
          <a:bodyPr anchor="t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090" algn="r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180" algn="r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270" algn="r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361" algn="r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GB" sz="3600" dirty="0">
                <a:solidFill>
                  <a:srgbClr val="003366"/>
                </a:solidFill>
                <a:latin typeface="Arial"/>
                <a:cs typeface="Arial"/>
                <a:sym typeface="Arial" pitchFamily="34" charset="0"/>
              </a:rPr>
              <a:t>DA Deals Agreed to Date</a:t>
            </a:r>
            <a:endParaRPr lang="en-GB" sz="3600" dirty="0">
              <a:solidFill>
                <a:srgbClr val="003366"/>
              </a:solidFill>
              <a:latin typeface="Arial"/>
              <a:cs typeface="Arial"/>
            </a:endParaRPr>
          </a:p>
          <a:p>
            <a:endParaRPr lang="en-GB" sz="2000" dirty="0">
              <a:solidFill>
                <a:srgbClr val="003366"/>
              </a:solidFill>
              <a:latin typeface="Arial"/>
              <a:cs typeface="Arial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1442F2D-E4FE-4B33-983F-66C2076D7F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796511"/>
              </p:ext>
            </p:extLst>
          </p:nvPr>
        </p:nvGraphicFramePr>
        <p:xfrm>
          <a:off x="1860887" y="2612807"/>
          <a:ext cx="4365252" cy="3948775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2663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1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6844">
                <a:tc>
                  <a:txBody>
                    <a:bodyPr/>
                    <a:lstStyle/>
                    <a:p>
                      <a:pPr marL="0" marR="0" lvl="0" indent="0" algn="l" defTabSz="9141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>
                          <a:sym typeface="Arial" pitchFamily="34" charset="0"/>
                        </a:rPr>
                        <a:t>Deals agreed</a:t>
                      </a:r>
                      <a:endParaRPr lang="en-GB" sz="1000" b="1">
                        <a:latin typeface="+mj-lt"/>
                        <a:sym typeface="Arial" pitchFamily="34" charset="0"/>
                      </a:endParaRPr>
                    </a:p>
                  </a:txBody>
                  <a:tcPr marL="51516" marR="5151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UKG Funding</a:t>
                      </a:r>
                      <a:endParaRPr lang="en-GB" sz="1000" b="1" u="sng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51516" marR="51516" marT="0" marB="0" anchor="ctr"/>
                </a:tc>
                <a:extLst>
                  <a:ext uri="{0D108BD9-81ED-4DB2-BD59-A6C34878D82A}">
                    <a16:rowId xmlns:a16="http://schemas.microsoft.com/office/drawing/2014/main" val="3674489824"/>
                  </a:ext>
                </a:extLst>
              </a:tr>
              <a:tr h="2034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 dirty="0">
                          <a:sym typeface="Arial" pitchFamily="34" charset="0"/>
                        </a:rPr>
                        <a:t>Glasgow City</a:t>
                      </a:r>
                      <a:r>
                        <a:rPr lang="en-GB" sz="1000" b="0" dirty="0"/>
                        <a:t> Region</a:t>
                      </a:r>
                      <a:endParaRPr lang="en-GB" sz="1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516" marR="5151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£523.67m</a:t>
                      </a:r>
                      <a:endParaRPr lang="en-GB" sz="1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51516" marR="51516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2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 dirty="0">
                          <a:sym typeface="Arial" pitchFamily="34" charset="0"/>
                        </a:rPr>
                        <a:t>Aberdeen City</a:t>
                      </a:r>
                      <a:r>
                        <a:rPr lang="en-GB" sz="1000" b="0" dirty="0"/>
                        <a:t> Region</a:t>
                      </a:r>
                      <a:endParaRPr lang="en-GB" sz="1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516" marR="5151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£125m</a:t>
                      </a:r>
                      <a:endParaRPr lang="en-GB" sz="1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51516" marR="51516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5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>
                          <a:sym typeface="Arial" pitchFamily="34" charset="0"/>
                        </a:rPr>
                        <a:t>Inverness and The Highlands</a:t>
                      </a:r>
                      <a:endParaRPr lang="en-GB" sz="1000" b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516" marR="5151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£53m</a:t>
                      </a:r>
                      <a:endParaRPr lang="en-GB" sz="1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51516" marR="51516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5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 dirty="0"/>
                        <a:t>Edinburgh and</a:t>
                      </a:r>
                      <a:r>
                        <a:rPr lang="en-GB" sz="1000" b="0" dirty="0">
                          <a:sym typeface="Arial" pitchFamily="34" charset="0"/>
                        </a:rPr>
                        <a:t> South East Scotland</a:t>
                      </a:r>
                      <a:endParaRPr lang="en-GB" sz="1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516" marR="5151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£300m</a:t>
                      </a:r>
                      <a:endParaRPr lang="en-GB" sz="1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51516" marR="51516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5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/>
                        <a:t>Stirling</a:t>
                      </a:r>
                      <a:r>
                        <a:rPr lang="en-GB" sz="1000" b="0">
                          <a:sym typeface="Arial" pitchFamily="34" charset="0"/>
                        </a:rPr>
                        <a:t> and Clackmannanshire</a:t>
                      </a:r>
                      <a:endParaRPr lang="en-GB" sz="1000" b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516" marR="5151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£45.1m</a:t>
                      </a:r>
                      <a:endParaRPr lang="en-GB" sz="1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51516" marR="51516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17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>
                          <a:sym typeface="Arial" pitchFamily="34" charset="0"/>
                        </a:rPr>
                        <a:t>Tay Cities</a:t>
                      </a:r>
                      <a:endParaRPr lang="en-GB" sz="1000" b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516" marR="5151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£150m</a:t>
                      </a:r>
                      <a:endParaRPr lang="en-GB" sz="1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51516" marR="51516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17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 dirty="0">
                          <a:sym typeface="Arial" pitchFamily="34" charset="0"/>
                        </a:rPr>
                        <a:t>Ayrshire</a:t>
                      </a:r>
                      <a:endParaRPr lang="en-GB" sz="1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516" marR="5151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£103m</a:t>
                      </a:r>
                      <a:endParaRPr lang="en-GB" sz="1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51516" marR="51516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41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 dirty="0">
                          <a:effectLst/>
                        </a:rPr>
                        <a:t>Borderlands </a:t>
                      </a:r>
                      <a:endParaRPr lang="en-GB" sz="1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516" marR="5151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£265m</a:t>
                      </a:r>
                      <a:endParaRPr lang="en-GB" sz="1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516" marR="51516" marT="0" marB="0" anchor="ctr"/>
                </a:tc>
                <a:extLst>
                  <a:ext uri="{0D108BD9-81ED-4DB2-BD59-A6C34878D82A}">
                    <a16:rowId xmlns:a16="http://schemas.microsoft.com/office/drawing/2014/main" val="1828969008"/>
                  </a:ext>
                </a:extLst>
              </a:tr>
              <a:tr h="2117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>
                          <a:sym typeface="Arial" pitchFamily="34" charset="0"/>
                        </a:rPr>
                        <a:t>Cardiff</a:t>
                      </a:r>
                      <a:r>
                        <a:rPr lang="en-GB" sz="1000" b="0"/>
                        <a:t> City Region</a:t>
                      </a:r>
                      <a:endParaRPr lang="en-GB" sz="1000" b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516" marR="5151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£500m</a:t>
                      </a:r>
                      <a:endParaRPr lang="en-GB" sz="1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51516" marR="51516" marT="0" marB="0" anchor="ctr"/>
                </a:tc>
                <a:extLst>
                  <a:ext uri="{0D108BD9-81ED-4DB2-BD59-A6C34878D82A}">
                    <a16:rowId xmlns:a16="http://schemas.microsoft.com/office/drawing/2014/main" val="3168415698"/>
                  </a:ext>
                </a:extLst>
              </a:tr>
              <a:tr h="1933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>
                          <a:sym typeface="Arial" pitchFamily="34" charset="0"/>
                        </a:rPr>
                        <a:t>Swansea</a:t>
                      </a:r>
                      <a:r>
                        <a:rPr lang="en-GB" sz="1000" b="0"/>
                        <a:t> Bay</a:t>
                      </a:r>
                      <a:endParaRPr lang="en-GB" sz="1000" b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516" marR="5151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£115m</a:t>
                      </a:r>
                      <a:endParaRPr lang="en-GB" sz="1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51516" marR="51516" marT="0" marB="0" anchor="ctr"/>
                </a:tc>
                <a:extLst>
                  <a:ext uri="{0D108BD9-81ED-4DB2-BD59-A6C34878D82A}">
                    <a16:rowId xmlns:a16="http://schemas.microsoft.com/office/drawing/2014/main" val="3641335060"/>
                  </a:ext>
                </a:extLst>
              </a:tr>
              <a:tr h="1782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>
                          <a:sym typeface="Arial" pitchFamily="34" charset="0"/>
                        </a:rPr>
                        <a:t>Belfast</a:t>
                      </a:r>
                      <a:r>
                        <a:rPr lang="en-GB" sz="1000" b="0"/>
                        <a:t> City Region</a:t>
                      </a:r>
                      <a:endParaRPr lang="en-GB" sz="1000" b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516" marR="5151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£350m</a:t>
                      </a:r>
                      <a:endParaRPr lang="en-GB" sz="1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51516" marR="51516" marT="0" marB="0" anchor="ctr"/>
                </a:tc>
                <a:extLst>
                  <a:ext uri="{0D108BD9-81ED-4DB2-BD59-A6C34878D82A}">
                    <a16:rowId xmlns:a16="http://schemas.microsoft.com/office/drawing/2014/main" val="2117961149"/>
                  </a:ext>
                </a:extLst>
              </a:tr>
              <a:tr h="1782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>
                          <a:effectLst/>
                        </a:rPr>
                        <a:t>North Wales</a:t>
                      </a:r>
                      <a:endParaRPr lang="en-GB" sz="1000" b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516" marR="5151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£120m</a:t>
                      </a:r>
                      <a:endParaRPr lang="en-GB" sz="1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51516" marR="51516" marT="0" marB="0" anchor="ctr"/>
                </a:tc>
                <a:extLst>
                  <a:ext uri="{0D108BD9-81ED-4DB2-BD59-A6C34878D82A}">
                    <a16:rowId xmlns:a16="http://schemas.microsoft.com/office/drawing/2014/main" val="3274686397"/>
                  </a:ext>
                </a:extLst>
              </a:tr>
              <a:tr h="1782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>
                          <a:effectLst/>
                        </a:rPr>
                        <a:t>Moray</a:t>
                      </a:r>
                      <a:endParaRPr lang="en-GB" sz="1000" b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516" marR="5151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1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dirty="0">
                          <a:effectLst/>
                        </a:rPr>
                        <a:t>£32.5m</a:t>
                      </a:r>
                      <a:endParaRPr lang="en-GB" sz="1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51516" marR="51516" marT="0" marB="0" anchor="ctr"/>
                </a:tc>
                <a:extLst>
                  <a:ext uri="{0D108BD9-81ED-4DB2-BD59-A6C34878D82A}">
                    <a16:rowId xmlns:a16="http://schemas.microsoft.com/office/drawing/2014/main" val="957404127"/>
                  </a:ext>
                </a:extLst>
              </a:tr>
              <a:tr h="178286">
                <a:tc>
                  <a:txBody>
                    <a:bodyPr/>
                    <a:lstStyle/>
                    <a:p>
                      <a:pPr lvl="0"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>
                          <a:effectLst/>
                        </a:rPr>
                        <a:t>Argyll and Bute</a:t>
                      </a:r>
                      <a:endParaRPr lang="en-GB" sz="1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516" marR="51516" marT="0" marB="0"/>
                </a:tc>
                <a:tc>
                  <a:txBody>
                    <a:bodyPr/>
                    <a:lstStyle/>
                    <a:p>
                      <a:pPr marL="0" lvl="0" indent="0" algn="ctr" defTabSz="91418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GB" sz="1000" kern="1200" dirty="0">
                          <a:effectLst/>
                        </a:rPr>
                        <a:t>£25m</a:t>
                      </a:r>
                      <a:endParaRPr lang="en-GB" sz="1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51516" marR="51516" marT="0" marB="0"/>
                </a:tc>
                <a:extLst>
                  <a:ext uri="{0D108BD9-81ED-4DB2-BD59-A6C34878D82A}">
                    <a16:rowId xmlns:a16="http://schemas.microsoft.com/office/drawing/2014/main" val="3861388712"/>
                  </a:ext>
                </a:extLst>
              </a:tr>
              <a:tr h="178286">
                <a:tc>
                  <a:txBody>
                    <a:bodyPr/>
                    <a:lstStyle/>
                    <a:p>
                      <a:pPr lvl="0"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>
                          <a:effectLst/>
                        </a:rPr>
                        <a:t>The Islands</a:t>
                      </a:r>
                      <a:endParaRPr lang="en-GB" sz="1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516" marR="51516" marT="0" marB="0"/>
                </a:tc>
                <a:tc>
                  <a:txBody>
                    <a:bodyPr/>
                    <a:lstStyle/>
                    <a:p>
                      <a:pPr marL="0" lvl="0" indent="0" algn="ctr" defTabSz="91418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GB" sz="1000" kern="1200" dirty="0">
                          <a:effectLst/>
                        </a:rPr>
                        <a:t>£50m</a:t>
                      </a:r>
                      <a:endParaRPr lang="en-GB" sz="1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51516" marR="51516" marT="0" marB="0"/>
                </a:tc>
                <a:extLst>
                  <a:ext uri="{0D108BD9-81ED-4DB2-BD59-A6C34878D82A}">
                    <a16:rowId xmlns:a16="http://schemas.microsoft.com/office/drawing/2014/main" val="1916709595"/>
                  </a:ext>
                </a:extLst>
              </a:tr>
              <a:tr h="178286">
                <a:tc>
                  <a:txBody>
                    <a:bodyPr/>
                    <a:lstStyle/>
                    <a:p>
                      <a:pPr lvl="0">
                        <a:spcAft>
                          <a:spcPts val="0"/>
                        </a:spcAft>
                        <a:buNone/>
                      </a:pPr>
                      <a:r>
                        <a:rPr lang="en-GB" sz="1000" b="0">
                          <a:effectLst/>
                        </a:rPr>
                        <a:t>Mid Wales</a:t>
                      </a:r>
                      <a:endParaRPr lang="en-GB" sz="1000" b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516" marR="51516" marT="0" marB="0"/>
                </a:tc>
                <a:tc>
                  <a:txBody>
                    <a:bodyPr/>
                    <a:lstStyle/>
                    <a:p>
                      <a:pPr marL="0" lvl="0" indent="0" algn="ctr" defTabSz="91418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GB" sz="1000" kern="1200" dirty="0">
                          <a:effectLst/>
                        </a:rPr>
                        <a:t>£55m</a:t>
                      </a:r>
                      <a:endParaRPr lang="en-GB" sz="1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51516" marR="51516" marT="0" marB="0"/>
                </a:tc>
                <a:extLst>
                  <a:ext uri="{0D108BD9-81ED-4DB2-BD59-A6C34878D82A}">
                    <a16:rowId xmlns:a16="http://schemas.microsoft.com/office/drawing/2014/main" val="3001541243"/>
                  </a:ext>
                </a:extLst>
              </a:tr>
              <a:tr h="178286">
                <a:tc>
                  <a:txBody>
                    <a:bodyPr/>
                    <a:lstStyle/>
                    <a:p>
                      <a:pPr lvl="0"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>
                          <a:effectLst/>
                        </a:rPr>
                        <a:t>Derry City and Strabane</a:t>
                      </a:r>
                      <a:endParaRPr lang="en-GB" sz="1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516" marR="51516" marT="0" marB="0"/>
                </a:tc>
                <a:tc>
                  <a:txBody>
                    <a:bodyPr/>
                    <a:lstStyle/>
                    <a:p>
                      <a:pPr marL="0" lvl="0" indent="0" algn="ctr" defTabSz="91418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GB" sz="1000" kern="1200" dirty="0">
                          <a:effectLst/>
                        </a:rPr>
                        <a:t>£105m</a:t>
                      </a:r>
                      <a:endParaRPr lang="en-GB" sz="1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51516" marR="51516" marT="0" marB="0"/>
                </a:tc>
                <a:extLst>
                  <a:ext uri="{0D108BD9-81ED-4DB2-BD59-A6C34878D82A}">
                    <a16:rowId xmlns:a16="http://schemas.microsoft.com/office/drawing/2014/main" val="193596964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F9C7B23-FE26-429D-9778-A8AA1B4F4F15}"/>
              </a:ext>
            </a:extLst>
          </p:cNvPr>
          <p:cNvSpPr txBox="1"/>
          <p:nvPr/>
        </p:nvSpPr>
        <p:spPr>
          <a:xfrm>
            <a:off x="1776729" y="1611146"/>
            <a:ext cx="2284227" cy="11079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100" dirty="0">
                <a:solidFill>
                  <a:srgbClr val="000000"/>
                </a:solidFill>
                <a:latin typeface="Arial"/>
              </a:rPr>
              <a:t>Working with local partners and the Scottish, Welsh and Northern Irish governments 17 deals have been agreed to date in devolved administrations.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100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219EFE4-674F-4635-A56A-82A55865F7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4853796"/>
              </p:ext>
            </p:extLst>
          </p:nvPr>
        </p:nvGraphicFramePr>
        <p:xfrm>
          <a:off x="7222733" y="2583781"/>
          <a:ext cx="3553788" cy="1107997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776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6894">
                  <a:extLst>
                    <a:ext uri="{9D8B030D-6E8A-4147-A177-3AD203B41FA5}">
                      <a16:colId xmlns:a16="http://schemas.microsoft.com/office/drawing/2014/main" val="2638996718"/>
                    </a:ext>
                  </a:extLst>
                </a:gridCol>
              </a:tblGrid>
              <a:tr h="271122">
                <a:tc>
                  <a:txBody>
                    <a:bodyPr/>
                    <a:lstStyle/>
                    <a:p>
                      <a:pPr marL="0" marR="0" lvl="0" indent="0" algn="ctr" defTabSz="9141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dirty="0">
                          <a:latin typeface="+mj-lt"/>
                          <a:sym typeface="Arial" pitchFamily="34" charset="0"/>
                        </a:rPr>
                        <a:t>Deals planned</a:t>
                      </a:r>
                    </a:p>
                  </a:txBody>
                  <a:tcPr marL="51516" marR="5151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>
                          <a:latin typeface="+mj-lt"/>
                          <a:sym typeface="Arial" pitchFamily="34" charset="0"/>
                        </a:rPr>
                        <a:t>Funding Allocated</a:t>
                      </a:r>
                    </a:p>
                  </a:txBody>
                  <a:tcPr marL="51516" marR="51516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489824"/>
                  </a:ext>
                </a:extLst>
              </a:tr>
              <a:tr h="2464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  <a:sym typeface="Arial" pitchFamily="34" charset="0"/>
                        </a:rPr>
                        <a:t>Falkirk</a:t>
                      </a:r>
                      <a:endParaRPr lang="en-GB" sz="1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516" marR="5151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£40m</a:t>
                      </a:r>
                    </a:p>
                  </a:txBody>
                  <a:tcPr marL="51516" marR="51516" marT="0" marB="0" anchor="ctr"/>
                </a:tc>
                <a:extLst>
                  <a:ext uri="{0D108BD9-81ED-4DB2-BD59-A6C34878D82A}">
                    <a16:rowId xmlns:a16="http://schemas.microsoft.com/office/drawing/2014/main" val="182593702"/>
                  </a:ext>
                </a:extLst>
              </a:tr>
              <a:tr h="3843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Mid South West Northern Ireland</a:t>
                      </a:r>
                    </a:p>
                  </a:txBody>
                  <a:tcPr marL="51516" marR="5151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£126m</a:t>
                      </a:r>
                    </a:p>
                  </a:txBody>
                  <a:tcPr marL="51516" marR="51516" marT="0" marB="0" anchor="ctr"/>
                </a:tc>
                <a:extLst>
                  <a:ext uri="{0D108BD9-81ED-4DB2-BD59-A6C34878D82A}">
                    <a16:rowId xmlns:a16="http://schemas.microsoft.com/office/drawing/2014/main" val="499095029"/>
                  </a:ext>
                </a:extLst>
              </a:tr>
              <a:tr h="2060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Causeway Coast and Glens</a:t>
                      </a:r>
                    </a:p>
                  </a:txBody>
                  <a:tcPr marL="51516" marR="51516" marT="0" marB="0" anchor="ctr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£36m</a:t>
                      </a:r>
                    </a:p>
                  </a:txBody>
                  <a:tcPr marL="51516" marR="51516" marT="0" marB="0" anchor="ctr"/>
                </a:tc>
                <a:extLst>
                  <a:ext uri="{0D108BD9-81ED-4DB2-BD59-A6C34878D82A}">
                    <a16:rowId xmlns:a16="http://schemas.microsoft.com/office/drawing/2014/main" val="1532267009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6912AB9B-0783-430A-8224-541E82191F49}"/>
              </a:ext>
            </a:extLst>
          </p:cNvPr>
          <p:cNvSpPr/>
          <p:nvPr/>
        </p:nvSpPr>
        <p:spPr>
          <a:xfrm>
            <a:off x="1775520" y="1052736"/>
            <a:ext cx="9001000" cy="66941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50" b="1" dirty="0">
                <a:solidFill>
                  <a:srgbClr val="002060"/>
                </a:solidFill>
                <a:latin typeface="Arial"/>
                <a:cs typeface="Arial"/>
              </a:rPr>
              <a:t>There are 20 City and Growth Deals agreed and in negotiation, committing more than </a:t>
            </a:r>
            <a:r>
              <a:rPr lang="en-GB" sz="1250" b="1" u="sng" dirty="0">
                <a:solidFill>
                  <a:srgbClr val="002060"/>
                </a:solidFill>
                <a:latin typeface="Arial"/>
                <a:cs typeface="Arial"/>
              </a:rPr>
              <a:t>£3bn</a:t>
            </a:r>
            <a:r>
              <a:rPr lang="en-GB" sz="1250" b="1" dirty="0">
                <a:solidFill>
                  <a:srgbClr val="002060"/>
                </a:solidFill>
                <a:latin typeface="Arial"/>
                <a:cs typeface="Arial"/>
              </a:rPr>
              <a:t> of UK Government investment.</a:t>
            </a:r>
            <a:endParaRPr lang="en-GB" sz="1250" b="1" dirty="0">
              <a:solidFill>
                <a:srgbClr val="002060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2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AE4832-B53F-4BF4-B33A-27CBB4B8F17A}"/>
              </a:ext>
            </a:extLst>
          </p:cNvPr>
          <p:cNvSpPr/>
          <p:nvPr/>
        </p:nvSpPr>
        <p:spPr>
          <a:xfrm>
            <a:off x="8369398" y="1699792"/>
            <a:ext cx="2263107" cy="57708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050" dirty="0">
                <a:solidFill>
                  <a:srgbClr val="000000"/>
                </a:solidFill>
                <a:latin typeface="Arial"/>
                <a:cs typeface="Arial"/>
              </a:rPr>
              <a:t>3 are currently being negotiated but have not yet reached Heads of Terms stage</a:t>
            </a:r>
            <a:endParaRPr lang="en-US" sz="105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7234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05B0E1-293F-4CCC-BD43-27CE921F45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7696201" y="6248400"/>
            <a:ext cx="1897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885F9C2C-F221-492F-88E5-ADBB65D5A624}" type="slidenum">
              <a:rPr lang="en-GB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778CF38-A4C2-4B00-A941-FB0D95FC7D0F}"/>
              </a:ext>
            </a:extLst>
          </p:cNvPr>
          <p:cNvSpPr txBox="1">
            <a:spLocks/>
          </p:cNvSpPr>
          <p:nvPr/>
        </p:nvSpPr>
        <p:spPr>
          <a:xfrm>
            <a:off x="1919537" y="166038"/>
            <a:ext cx="8524939" cy="1174730"/>
          </a:xfrm>
          <a:prstGeom prst="rect">
            <a:avLst/>
          </a:prstGeom>
        </p:spPr>
        <p:txBody>
          <a:bodyPr anchor="t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090" algn="r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180" algn="r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270" algn="r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361" algn="r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GB" sz="3600" dirty="0">
                <a:solidFill>
                  <a:srgbClr val="003366"/>
                </a:solidFill>
                <a:latin typeface="Arial"/>
                <a:cs typeface="Arial"/>
                <a:sym typeface="Arial" pitchFamily="34" charset="0"/>
              </a:rPr>
              <a:t>Desired DA Deal Outcomes</a:t>
            </a:r>
            <a:endParaRPr lang="en-GB" sz="3600" dirty="0">
              <a:solidFill>
                <a:srgbClr val="003366"/>
              </a:solidFill>
              <a:latin typeface="Arial"/>
              <a:cs typeface="Arial"/>
            </a:endParaRPr>
          </a:p>
          <a:p>
            <a:endParaRPr lang="en-GB" sz="2000" dirty="0">
              <a:solidFill>
                <a:srgbClr val="003366"/>
              </a:solidFill>
              <a:latin typeface="Arial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9C7B23-FE26-429D-9778-A8AA1B4F4F15}"/>
              </a:ext>
            </a:extLst>
          </p:cNvPr>
          <p:cNvSpPr txBox="1"/>
          <p:nvPr/>
        </p:nvSpPr>
        <p:spPr>
          <a:xfrm>
            <a:off x="1344727" y="997232"/>
            <a:ext cx="5929652" cy="526297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latin typeface="Arial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000000"/>
                </a:solidFill>
                <a:latin typeface="Arial"/>
              </a:rPr>
              <a:t>Growth Shared Fairly.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latin typeface="Arial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latin typeface="Arial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latin typeface="Arial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000000"/>
                </a:solidFill>
                <a:latin typeface="Arial"/>
              </a:rPr>
              <a:t>Build Strong Self-sustaining Partnerships.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b="1" dirty="0">
              <a:solidFill>
                <a:srgbClr val="000000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b="1" dirty="0">
              <a:solidFill>
                <a:srgbClr val="000000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b="1" dirty="0">
              <a:solidFill>
                <a:srgbClr val="000000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000000"/>
                </a:solidFill>
                <a:latin typeface="Arial" charset="0"/>
              </a:rPr>
              <a:t>Government funding for Deals to catalyse growth and other investment </a:t>
            </a:r>
            <a:r>
              <a:rPr lang="en-GB" sz="2400">
                <a:solidFill>
                  <a:srgbClr val="000000"/>
                </a:solidFill>
                <a:latin typeface="Arial" charset="0"/>
              </a:rPr>
              <a:t>to continue it.</a:t>
            </a:r>
            <a:endParaRPr lang="en-GB" sz="2400" dirty="0">
              <a:solidFill>
                <a:srgbClr val="000000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latin typeface="Arial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latin typeface="Arial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000000"/>
                </a:solidFill>
                <a:latin typeface="Arial"/>
              </a:rPr>
              <a:t>Effective Deal Delivery.</a:t>
            </a:r>
            <a:endParaRPr lang="en-GB" sz="11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12F03B9E-C0C8-44FB-ABB8-F633C22144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380" y="865491"/>
            <a:ext cx="2998085" cy="15741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F6F6E06-88F2-43CD-A181-21AA286676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379" y="4020939"/>
            <a:ext cx="3037114" cy="14574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3CB74EA-CA06-4B09-B8E1-46BC204AA8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4379" y="2446756"/>
            <a:ext cx="3037114" cy="157418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F1AE461-056E-43FD-AA81-7E5DD4585F8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115" t="14363" r="-64502" b="18251"/>
          <a:stretch/>
        </p:blipFill>
        <p:spPr>
          <a:xfrm>
            <a:off x="7286669" y="5478380"/>
            <a:ext cx="3024825" cy="123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0423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LUHC PPT TEMPLATE v2" id="{FB4E30B9-066D-EE40-AD58-DE5A47170FBA}" vid="{7F13E64D-A194-4549-B78E-F7A0BC6DF62F}"/>
    </a:ext>
  </a:extLst>
</a:theme>
</file>

<file path=ppt/theme/theme2.xml><?xml version="1.0" encoding="utf-8"?>
<a:theme xmlns:a="http://schemas.openxmlformats.org/drawingml/2006/main" name="DCLG_Powerpoint template">
  <a:themeElements>
    <a:clrScheme name="DCLG_Powerpoint template 1">
      <a:dk1>
        <a:srgbClr val="000000"/>
      </a:dk1>
      <a:lt1>
        <a:srgbClr val="B2B2B2"/>
      </a:lt1>
      <a:dk2>
        <a:srgbClr val="009999"/>
      </a:dk2>
      <a:lt2>
        <a:srgbClr val="000000"/>
      </a:lt2>
      <a:accent1>
        <a:srgbClr val="009999"/>
      </a:accent1>
      <a:accent2>
        <a:srgbClr val="CC3333"/>
      </a:accent2>
      <a:accent3>
        <a:srgbClr val="D5D5D5"/>
      </a:accent3>
      <a:accent4>
        <a:srgbClr val="000000"/>
      </a:accent4>
      <a:accent5>
        <a:srgbClr val="AACACA"/>
      </a:accent5>
      <a:accent6>
        <a:srgbClr val="B92D2D"/>
      </a:accent6>
      <a:hlink>
        <a:srgbClr val="993366"/>
      </a:hlink>
      <a:folHlink>
        <a:srgbClr val="CC6600"/>
      </a:folHlink>
    </a:clrScheme>
    <a:fontScheme name="DCLG_Powerpoint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CLG_Powerpoint template 1">
        <a:dk1>
          <a:srgbClr val="000000"/>
        </a:dk1>
        <a:lt1>
          <a:srgbClr val="B2B2B2"/>
        </a:lt1>
        <a:dk2>
          <a:srgbClr val="009999"/>
        </a:dk2>
        <a:lt2>
          <a:srgbClr val="000000"/>
        </a:lt2>
        <a:accent1>
          <a:srgbClr val="009999"/>
        </a:accent1>
        <a:accent2>
          <a:srgbClr val="CC3333"/>
        </a:accent2>
        <a:accent3>
          <a:srgbClr val="D5D5D5"/>
        </a:accent3>
        <a:accent4>
          <a:srgbClr val="000000"/>
        </a:accent4>
        <a:accent5>
          <a:srgbClr val="AACACA"/>
        </a:accent5>
        <a:accent6>
          <a:srgbClr val="B92D2D"/>
        </a:accent6>
        <a:hlink>
          <a:srgbClr val="993366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19809A20FF2148B91100D8654ED198" ma:contentTypeVersion="11" ma:contentTypeDescription="Create a new document." ma:contentTypeScope="" ma:versionID="c21f2c8dcba08b94cfdee52e8eb57536">
  <xsd:schema xmlns:xsd="http://www.w3.org/2001/XMLSchema" xmlns:xs="http://www.w3.org/2001/XMLSchema" xmlns:p="http://schemas.microsoft.com/office/2006/metadata/properties" xmlns:ns2="8acefeb9-7ab6-4f91-b55b-c3d151de14da" xmlns:ns3="592c76bb-62e0-4b2d-a43d-ff73e37edefb" targetNamespace="http://schemas.microsoft.com/office/2006/metadata/properties" ma:root="true" ma:fieldsID="ce60f8680cb9ec91909b6c8740f807cd" ns2:_="" ns3:_="">
    <xsd:import namespace="8acefeb9-7ab6-4f91-b55b-c3d151de14da"/>
    <xsd:import namespace="592c76bb-62e0-4b2d-a43d-ff73e37edef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cefeb9-7ab6-4f91-b55b-c3d151de1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2c76bb-62e0-4b2d-a43d-ff73e37edef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92c76bb-62e0-4b2d-a43d-ff73e37edefb">
      <UserInfo>
        <DisplayName>Emily O'Hare</DisplayName>
        <AccountId>1141</AccountId>
        <AccountType/>
      </UserInfo>
      <UserInfo>
        <DisplayName>Aeltaf Kahn</DisplayName>
        <AccountId>1572</AccountId>
        <AccountType/>
      </UserInfo>
      <UserInfo>
        <DisplayName>Akwasi Mensah</DisplayName>
        <AccountId>556</AccountId>
        <AccountType/>
      </UserInfo>
      <UserInfo>
        <DisplayName>Jackie Brown</DisplayName>
        <AccountId>2034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0F3BE771-D09E-4204-A597-7CB5255ACE7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6FB589-6C05-43CA-A2ED-EC28169E8BC7}">
  <ds:schemaRefs>
    <ds:schemaRef ds:uri="592c76bb-62e0-4b2d-a43d-ff73e37edefb"/>
    <ds:schemaRef ds:uri="8acefeb9-7ab6-4f91-b55b-c3d151de14d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8DC9E9F-DE70-47EE-9011-0938AC79D328}">
  <ds:schemaRefs>
    <ds:schemaRef ds:uri="http://purl.org/dc/terms/"/>
    <ds:schemaRef ds:uri="8acefeb9-7ab6-4f91-b55b-c3d151de14da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592c76bb-62e0-4b2d-a43d-ff73e37edefb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5914</TotalTime>
  <Words>659</Words>
  <Application>Microsoft Office PowerPoint</Application>
  <PresentationFormat>Widescreen</PresentationFormat>
  <Paragraphs>152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Helvetica Neue</vt:lpstr>
      <vt:lpstr>Office Theme</vt:lpstr>
      <vt:lpstr>DCLG_Powerpoint template</vt:lpstr>
      <vt:lpstr>An introduction to City Region and Growth Deals in the Devolved Administrations.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Heading</dc:title>
  <dc:creator>Toby Hazelton</dc:creator>
  <cp:lastModifiedBy>Akwasi Mensah</cp:lastModifiedBy>
  <cp:revision>120</cp:revision>
  <cp:lastPrinted>2021-11-16T00:30:24Z</cp:lastPrinted>
  <dcterms:created xsi:type="dcterms:W3CDTF">2021-11-05T11:45:51Z</dcterms:created>
  <dcterms:modified xsi:type="dcterms:W3CDTF">2021-12-01T21:35:06Z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0x0101009619809A20FF2148B91100D8654ED198</vt:lpwstr>
  </property>
</Properties>
</file>